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Francois One" charset="1" panose="02000503040000020004"/>
      <p:regular r:id="rId34"/>
    </p:embeddedFont>
    <p:embeddedFont>
      <p:font typeface="Alata" charset="1" panose="00000500000000000000"/>
      <p:regular r:id="rId35"/>
    </p:embeddedFont>
    <p:embeddedFont>
      <p:font typeface="Canva Sans 2 Bold" charset="1" panose="020B0803030501040103"/>
      <p:regular r:id="rId36"/>
    </p:embeddedFont>
    <p:embeddedFont>
      <p:font typeface="Canva Sans 2" charset="1" panose="020B0503030501040103"/>
      <p:regular r:id="rId37"/>
    </p:embeddedFont>
    <p:embeddedFont>
      <p:font typeface="Montserrat Semi-Bold" charset="1" panose="00000700000000000000"/>
      <p:regular r:id="rId38"/>
    </p:embeddedFont>
    <p:embeddedFont>
      <p:font typeface="Montserrat Bold" charset="1" panose="000008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58.png" Type="http://schemas.openxmlformats.org/officeDocument/2006/relationships/image"/><Relationship Id="rId8" Target="../media/image5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77.png" Type="http://schemas.openxmlformats.org/officeDocument/2006/relationships/image"/><Relationship Id="rId14" Target="../media/image78.svg" Type="http://schemas.openxmlformats.org/officeDocument/2006/relationships/image"/><Relationship Id="rId2" Target="../media/image68.pn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7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85.png" Type="http://schemas.openxmlformats.org/officeDocument/2006/relationships/image"/><Relationship Id="rId9" Target="../media/image8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svg" Type="http://schemas.openxmlformats.org/officeDocument/2006/relationships/image"/><Relationship Id="rId2" Target="../media/image79.png" Type="http://schemas.openxmlformats.org/officeDocument/2006/relationships/image"/><Relationship Id="rId3" Target="../media/image80.sv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 Id="rId6" Target="../media/image97.png" Type="http://schemas.openxmlformats.org/officeDocument/2006/relationships/image"/><Relationship Id="rId7" Target="../media/image98.svg" Type="http://schemas.openxmlformats.org/officeDocument/2006/relationships/image"/><Relationship Id="rId8" Target="../media/image99.png" Type="http://schemas.openxmlformats.org/officeDocument/2006/relationships/image"/><Relationship Id="rId9" Target="../media/image10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1.png" Type="http://schemas.openxmlformats.org/officeDocument/2006/relationships/image"/><Relationship Id="rId3" Target="../media/image44.png" Type="http://schemas.openxmlformats.org/officeDocument/2006/relationships/image"/><Relationship Id="rId4" Target="../media/image102.png" Type="http://schemas.openxmlformats.org/officeDocument/2006/relationships/image"/><Relationship Id="rId5" Target="../media/image103.sv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 Id="rId8" Target="../media/image106.png" Type="http://schemas.openxmlformats.org/officeDocument/2006/relationships/image"/><Relationship Id="rId9" Target="../media/image10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6.svg" Type="http://schemas.openxmlformats.org/officeDocument/2006/relationships/image"/><Relationship Id="rId2" Target="../media/image108.png" Type="http://schemas.openxmlformats.org/officeDocument/2006/relationships/image"/><Relationship Id="rId3" Target="../media/image109.png" Type="http://schemas.openxmlformats.org/officeDocument/2006/relationships/image"/><Relationship Id="rId4" Target="../media/image110.png" Type="http://schemas.openxmlformats.org/officeDocument/2006/relationships/image"/><Relationship Id="rId5" Target="../media/image111.png" Type="http://schemas.openxmlformats.org/officeDocument/2006/relationships/image"/><Relationship Id="rId6" Target="../media/image112.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1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7.svg" Type="http://schemas.openxmlformats.org/officeDocument/2006/relationships/image"/><Relationship Id="rId2" Target="../media/image117.png" Type="http://schemas.openxmlformats.org/officeDocument/2006/relationships/image"/><Relationship Id="rId3" Target="../media/image44.png" Type="http://schemas.openxmlformats.org/officeDocument/2006/relationships/image"/><Relationship Id="rId4" Target="../media/image118.png" Type="http://schemas.openxmlformats.org/officeDocument/2006/relationships/image"/><Relationship Id="rId5" Target="../media/image48.png" Type="http://schemas.openxmlformats.org/officeDocument/2006/relationships/image"/><Relationship Id="rId6" Target="../media/image119.png" Type="http://schemas.openxmlformats.org/officeDocument/2006/relationships/image"/><Relationship Id="rId7" Target="../media/image102.png" Type="http://schemas.openxmlformats.org/officeDocument/2006/relationships/image"/><Relationship Id="rId8" Target="../media/image103.svg" Type="http://schemas.openxmlformats.org/officeDocument/2006/relationships/image"/><Relationship Id="rId9" Target="../media/image10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0.png" Type="http://schemas.openxmlformats.org/officeDocument/2006/relationships/image"/><Relationship Id="rId3" Target="../media/image121.svg" Type="http://schemas.openxmlformats.org/officeDocument/2006/relationships/image"/><Relationship Id="rId4" Target="../media/image122.png" Type="http://schemas.openxmlformats.org/officeDocument/2006/relationships/image"/><Relationship Id="rId5" Target="../media/image123.svg" Type="http://schemas.openxmlformats.org/officeDocument/2006/relationships/image"/><Relationship Id="rId6" Target="../media/image124.png" Type="http://schemas.openxmlformats.org/officeDocument/2006/relationships/image"/><Relationship Id="rId7" Target="../media/image12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15.png" Type="http://schemas.openxmlformats.org/officeDocument/2006/relationships/image"/><Relationship Id="rId5" Target="../media/image116.svg" Type="http://schemas.openxmlformats.org/officeDocument/2006/relationships/image"/><Relationship Id="rId6" Target="../media/image126.png" Type="http://schemas.openxmlformats.org/officeDocument/2006/relationships/image"/><Relationship Id="rId7" Target="../media/image127.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5.png" Type="http://schemas.openxmlformats.org/officeDocument/2006/relationships/image"/><Relationship Id="rId11" Target="../media/image116.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128.png" Type="http://schemas.openxmlformats.org/officeDocument/2006/relationships/image"/><Relationship Id="rId5" Target="../media/image129.svg" Type="http://schemas.openxmlformats.org/officeDocument/2006/relationships/image"/><Relationship Id="rId6" Target="../media/image130.png" Type="http://schemas.openxmlformats.org/officeDocument/2006/relationships/image"/><Relationship Id="rId7" Target="../media/image131.svg" Type="http://schemas.openxmlformats.org/officeDocument/2006/relationships/image"/><Relationship Id="rId8" Target="../media/image132.png" Type="http://schemas.openxmlformats.org/officeDocument/2006/relationships/image"/><Relationship Id="rId9" Target="../media/image13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4.png" Type="http://schemas.openxmlformats.org/officeDocument/2006/relationships/image"/><Relationship Id="rId3" Target="../media/image135.svg" Type="http://schemas.openxmlformats.org/officeDocument/2006/relationships/image"/><Relationship Id="rId4" Target="../media/image136.png" Type="http://schemas.openxmlformats.org/officeDocument/2006/relationships/image"/><Relationship Id="rId5" Target="../media/image137.svg" Type="http://schemas.openxmlformats.org/officeDocument/2006/relationships/image"/><Relationship Id="rId6" Target="../media/image138.png" Type="http://schemas.openxmlformats.org/officeDocument/2006/relationships/image"/><Relationship Id="rId7" Target="../media/image93.png" Type="http://schemas.openxmlformats.org/officeDocument/2006/relationships/image"/><Relationship Id="rId8" Target="../media/image9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7.svg" Type="http://schemas.openxmlformats.org/officeDocument/2006/relationships/image"/><Relationship Id="rId2" Target="../media/image139.png" Type="http://schemas.openxmlformats.org/officeDocument/2006/relationships/image"/><Relationship Id="rId3" Target="../media/image140.png" Type="http://schemas.openxmlformats.org/officeDocument/2006/relationships/image"/><Relationship Id="rId4" Target="../media/image141.png" Type="http://schemas.openxmlformats.org/officeDocument/2006/relationships/image"/><Relationship Id="rId5" Target="../media/image142.png" Type="http://schemas.openxmlformats.org/officeDocument/2006/relationships/image"/><Relationship Id="rId6" Target="../media/image143.png" Type="http://schemas.openxmlformats.org/officeDocument/2006/relationships/image"/><Relationship Id="rId7" Target="../media/image144.png" Type="http://schemas.openxmlformats.org/officeDocument/2006/relationships/image"/><Relationship Id="rId8" Target="../media/image145.svg" Type="http://schemas.openxmlformats.org/officeDocument/2006/relationships/image"/><Relationship Id="rId9" Target="../media/image14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 Id="rId4" Target="../media/image148.png" Type="http://schemas.openxmlformats.org/officeDocument/2006/relationships/image"/><Relationship Id="rId5" Target="../media/image149.svg" Type="http://schemas.openxmlformats.org/officeDocument/2006/relationships/image"/><Relationship Id="rId6" Target="../media/image150.png" Type="http://schemas.openxmlformats.org/officeDocument/2006/relationships/image"/><Relationship Id="rId7" Target="../media/image151.svg" Type="http://schemas.openxmlformats.org/officeDocument/2006/relationships/image"/><Relationship Id="rId8" Target="../media/image152.png" Type="http://schemas.openxmlformats.org/officeDocument/2006/relationships/image"/><Relationship Id="rId9" Target="../media/image1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gif" Type="http://schemas.openxmlformats.org/officeDocument/2006/relationships/image"/><Relationship Id="rId3" Target="../media/image28.gif"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AutoShape 2" id="2"/>
          <p:cNvSpPr/>
          <p:nvPr/>
        </p:nvSpPr>
        <p:spPr>
          <a:xfrm rot="5400000">
            <a:off x="1460554" y="5093884"/>
            <a:ext cx="10376708" cy="9525"/>
          </a:xfrm>
          <a:prstGeom prst="rect">
            <a:avLst/>
          </a:prstGeom>
          <a:solidFill>
            <a:srgbClr val="3D3D3D"/>
          </a:solidFill>
        </p:spPr>
      </p:sp>
      <p:sp>
        <p:nvSpPr>
          <p:cNvPr name="Freeform 3" id="3"/>
          <p:cNvSpPr/>
          <p:nvPr/>
        </p:nvSpPr>
        <p:spPr>
          <a:xfrm flipH="false" flipV="false" rot="0">
            <a:off x="13344049" y="528069"/>
            <a:ext cx="1603127" cy="1753679"/>
          </a:xfrm>
          <a:custGeom>
            <a:avLst/>
            <a:gdLst/>
            <a:ahLst/>
            <a:cxnLst/>
            <a:rect r="r" b="b" t="t" l="l"/>
            <a:pathLst>
              <a:path h="1753679" w="1603127">
                <a:moveTo>
                  <a:pt x="0" y="0"/>
                </a:moveTo>
                <a:lnTo>
                  <a:pt x="1603127" y="0"/>
                </a:lnTo>
                <a:lnTo>
                  <a:pt x="1603127" y="1753678"/>
                </a:lnTo>
                <a:lnTo>
                  <a:pt x="0" y="17536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04030" y="528069"/>
            <a:ext cx="792318" cy="1753679"/>
          </a:xfrm>
          <a:custGeom>
            <a:avLst/>
            <a:gdLst/>
            <a:ahLst/>
            <a:cxnLst/>
            <a:rect r="r" b="b" t="t" l="l"/>
            <a:pathLst>
              <a:path h="1753679" w="792318">
                <a:moveTo>
                  <a:pt x="0" y="0"/>
                </a:moveTo>
                <a:lnTo>
                  <a:pt x="792319" y="0"/>
                </a:lnTo>
                <a:lnTo>
                  <a:pt x="792319" y="1753678"/>
                </a:lnTo>
                <a:lnTo>
                  <a:pt x="0" y="17536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930004" y="528069"/>
            <a:ext cx="1330612" cy="1753679"/>
          </a:xfrm>
          <a:custGeom>
            <a:avLst/>
            <a:gdLst/>
            <a:ahLst/>
            <a:cxnLst/>
            <a:rect r="r" b="b" t="t" l="l"/>
            <a:pathLst>
              <a:path h="1753679" w="1330612">
                <a:moveTo>
                  <a:pt x="0" y="0"/>
                </a:moveTo>
                <a:lnTo>
                  <a:pt x="1330612" y="0"/>
                </a:lnTo>
                <a:lnTo>
                  <a:pt x="1330612" y="1753678"/>
                </a:lnTo>
                <a:lnTo>
                  <a:pt x="0" y="17536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0"/>
            <a:ext cx="3926347" cy="1623001"/>
          </a:xfrm>
          <a:custGeom>
            <a:avLst/>
            <a:gdLst/>
            <a:ahLst/>
            <a:cxnLst/>
            <a:rect r="r" b="b" t="t" l="l"/>
            <a:pathLst>
              <a:path h="1623001" w="3926347">
                <a:moveTo>
                  <a:pt x="0" y="0"/>
                </a:moveTo>
                <a:lnTo>
                  <a:pt x="3926347" y="0"/>
                </a:lnTo>
                <a:lnTo>
                  <a:pt x="3926347" y="1623001"/>
                </a:lnTo>
                <a:lnTo>
                  <a:pt x="0" y="1623001"/>
                </a:lnTo>
                <a:lnTo>
                  <a:pt x="0" y="0"/>
                </a:lnTo>
                <a:close/>
              </a:path>
            </a:pathLst>
          </a:custGeom>
          <a:blipFill>
            <a:blip r:embed="rId8"/>
            <a:stretch>
              <a:fillRect l="0" t="0" r="0" b="-5828"/>
            </a:stretch>
          </a:blipFill>
        </p:spPr>
      </p:sp>
      <p:grpSp>
        <p:nvGrpSpPr>
          <p:cNvPr name="Group 7" id="7"/>
          <p:cNvGrpSpPr/>
          <p:nvPr/>
        </p:nvGrpSpPr>
        <p:grpSpPr>
          <a:xfrm rot="0">
            <a:off x="6497194" y="2418236"/>
            <a:ext cx="12158247" cy="5371784"/>
            <a:chOff x="0" y="0"/>
            <a:chExt cx="16210996" cy="7162378"/>
          </a:xfrm>
        </p:grpSpPr>
        <p:sp>
          <p:nvSpPr>
            <p:cNvPr name="TextBox 8" id="8"/>
            <p:cNvSpPr txBox="true"/>
            <p:nvPr/>
          </p:nvSpPr>
          <p:spPr>
            <a:xfrm rot="0">
              <a:off x="195934" y="114300"/>
              <a:ext cx="15525140" cy="2518833"/>
            </a:xfrm>
            <a:prstGeom prst="rect">
              <a:avLst/>
            </a:prstGeom>
          </p:spPr>
          <p:txBody>
            <a:bodyPr anchor="t" rtlCol="false" tIns="0" lIns="0" bIns="0" rIns="0">
              <a:spAutoFit/>
            </a:bodyPr>
            <a:lstStyle/>
            <a:p>
              <a:pPr algn="ctr">
                <a:lnSpc>
                  <a:spcPts val="14300"/>
                </a:lnSpc>
              </a:pPr>
              <a:r>
                <a:rPr lang="en-US" sz="13000">
                  <a:solidFill>
                    <a:srgbClr val="3849A2"/>
                  </a:solidFill>
                  <a:latin typeface="Francois One"/>
                  <a:ea typeface="Francois One"/>
                  <a:cs typeface="Francois One"/>
                  <a:sym typeface="Francois One"/>
                </a:rPr>
                <a:t>Bài thi cuối môn</a:t>
              </a:r>
            </a:p>
          </p:txBody>
        </p:sp>
        <p:sp>
          <p:nvSpPr>
            <p:cNvPr name="TextBox 9" id="9"/>
            <p:cNvSpPr txBox="true"/>
            <p:nvPr/>
          </p:nvSpPr>
          <p:spPr>
            <a:xfrm rot="0">
              <a:off x="0" y="2744258"/>
              <a:ext cx="15967494" cy="817669"/>
            </a:xfrm>
            <a:prstGeom prst="rect">
              <a:avLst/>
            </a:prstGeom>
          </p:spPr>
          <p:txBody>
            <a:bodyPr anchor="t" rtlCol="false" tIns="0" lIns="0" bIns="0" rIns="0">
              <a:spAutoFit/>
            </a:bodyPr>
            <a:lstStyle/>
            <a:p>
              <a:pPr algn="ctr">
                <a:lnSpc>
                  <a:spcPts val="5179"/>
                </a:lnSpc>
              </a:pPr>
              <a:r>
                <a:rPr lang="en-US" sz="3699" spc="258">
                  <a:solidFill>
                    <a:srgbClr val="202020"/>
                  </a:solidFill>
                  <a:latin typeface="Francois One"/>
                  <a:ea typeface="Francois One"/>
                  <a:cs typeface="Francois One"/>
                  <a:sym typeface="Francois One"/>
                </a:rPr>
                <a:t>Họ và tên: Hoàng Đức Thành</a:t>
              </a:r>
            </a:p>
          </p:txBody>
        </p:sp>
        <p:sp>
          <p:nvSpPr>
            <p:cNvPr name="TextBox 10" id="10"/>
            <p:cNvSpPr txBox="true"/>
            <p:nvPr/>
          </p:nvSpPr>
          <p:spPr>
            <a:xfrm rot="0">
              <a:off x="0" y="3914987"/>
              <a:ext cx="15967494" cy="817669"/>
            </a:xfrm>
            <a:prstGeom prst="rect">
              <a:avLst/>
            </a:prstGeom>
          </p:spPr>
          <p:txBody>
            <a:bodyPr anchor="t" rtlCol="false" tIns="0" lIns="0" bIns="0" rIns="0">
              <a:spAutoFit/>
            </a:bodyPr>
            <a:lstStyle/>
            <a:p>
              <a:pPr algn="ctr">
                <a:lnSpc>
                  <a:spcPts val="5179"/>
                </a:lnSpc>
              </a:pPr>
              <a:r>
                <a:rPr lang="en-US" sz="3699" spc="258">
                  <a:solidFill>
                    <a:srgbClr val="202020"/>
                  </a:solidFill>
                  <a:latin typeface="Francois One"/>
                  <a:ea typeface="Francois One"/>
                  <a:cs typeface="Francois One"/>
                  <a:sym typeface="Francois One"/>
                </a:rPr>
                <a:t>MSV: PH53652 - Lớp:GD19312</a:t>
              </a:r>
            </a:p>
          </p:txBody>
        </p:sp>
        <p:sp>
          <p:nvSpPr>
            <p:cNvPr name="TextBox 11" id="11"/>
            <p:cNvSpPr txBox="true"/>
            <p:nvPr/>
          </p:nvSpPr>
          <p:spPr>
            <a:xfrm rot="0">
              <a:off x="243502" y="5129848"/>
              <a:ext cx="15967494" cy="817669"/>
            </a:xfrm>
            <a:prstGeom prst="rect">
              <a:avLst/>
            </a:prstGeom>
          </p:spPr>
          <p:txBody>
            <a:bodyPr anchor="t" rtlCol="false" tIns="0" lIns="0" bIns="0" rIns="0">
              <a:spAutoFit/>
            </a:bodyPr>
            <a:lstStyle/>
            <a:p>
              <a:pPr algn="ctr">
                <a:lnSpc>
                  <a:spcPts val="5179"/>
                </a:lnSpc>
              </a:pPr>
              <a:r>
                <a:rPr lang="en-US" sz="3699" spc="258">
                  <a:solidFill>
                    <a:srgbClr val="202020"/>
                  </a:solidFill>
                  <a:latin typeface="Francois One"/>
                  <a:ea typeface="Francois One"/>
                  <a:cs typeface="Francois One"/>
                  <a:sym typeface="Francois One"/>
                </a:rPr>
                <a:t>Môn học: Kỹ năng phát triển bản thân</a:t>
              </a:r>
            </a:p>
          </p:txBody>
        </p:sp>
        <p:sp>
          <p:nvSpPr>
            <p:cNvPr name="TextBox 12" id="12"/>
            <p:cNvSpPr txBox="true"/>
            <p:nvPr/>
          </p:nvSpPr>
          <p:spPr>
            <a:xfrm rot="0">
              <a:off x="0" y="6344709"/>
              <a:ext cx="15967494" cy="817669"/>
            </a:xfrm>
            <a:prstGeom prst="rect">
              <a:avLst/>
            </a:prstGeom>
          </p:spPr>
          <p:txBody>
            <a:bodyPr anchor="t" rtlCol="false" tIns="0" lIns="0" bIns="0" rIns="0">
              <a:spAutoFit/>
            </a:bodyPr>
            <a:lstStyle/>
            <a:p>
              <a:pPr algn="ctr">
                <a:lnSpc>
                  <a:spcPts val="5179"/>
                </a:lnSpc>
              </a:pPr>
              <a:r>
                <a:rPr lang="en-US" sz="3699" spc="258">
                  <a:solidFill>
                    <a:srgbClr val="202020"/>
                  </a:solidFill>
                  <a:latin typeface="Francois One"/>
                  <a:ea typeface="Francois One"/>
                  <a:cs typeface="Francois One"/>
                  <a:sym typeface="Francois One"/>
                </a:rPr>
                <a:t>Giảng viên: Vũ Xuân Anh</a:t>
              </a:r>
            </a:p>
          </p:txBody>
        </p:sp>
      </p:grpSp>
      <p:grpSp>
        <p:nvGrpSpPr>
          <p:cNvPr name="Group 13" id="13"/>
          <p:cNvGrpSpPr/>
          <p:nvPr/>
        </p:nvGrpSpPr>
        <p:grpSpPr>
          <a:xfrm rot="0">
            <a:off x="390937" y="2174141"/>
            <a:ext cx="5921442" cy="7441334"/>
            <a:chOff x="0" y="0"/>
            <a:chExt cx="7895256" cy="9921779"/>
          </a:xfrm>
        </p:grpSpPr>
        <p:sp>
          <p:nvSpPr>
            <p:cNvPr name="Freeform 14" id="14"/>
            <p:cNvSpPr/>
            <p:nvPr/>
          </p:nvSpPr>
          <p:spPr>
            <a:xfrm flipH="false" flipV="false" rot="0">
              <a:off x="0" y="0"/>
              <a:ext cx="7895256" cy="9921779"/>
            </a:xfrm>
            <a:custGeom>
              <a:avLst/>
              <a:gdLst/>
              <a:ahLst/>
              <a:cxnLst/>
              <a:rect r="r" b="b" t="t" l="l"/>
              <a:pathLst>
                <a:path h="9921779" w="7895256">
                  <a:moveTo>
                    <a:pt x="0" y="0"/>
                  </a:moveTo>
                  <a:lnTo>
                    <a:pt x="7895256" y="0"/>
                  </a:lnTo>
                  <a:lnTo>
                    <a:pt x="7895256" y="9921779"/>
                  </a:lnTo>
                  <a:lnTo>
                    <a:pt x="0" y="9921779"/>
                  </a:lnTo>
                  <a:lnTo>
                    <a:pt x="0" y="0"/>
                  </a:lnTo>
                  <a:close/>
                </a:path>
              </a:pathLst>
            </a:custGeom>
            <a:blipFill>
              <a:blip r:embed="rId9"/>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4652499" y="386330"/>
            <a:ext cx="8983003" cy="1608084"/>
            <a:chOff x="0" y="0"/>
            <a:chExt cx="2365894" cy="423528"/>
          </a:xfrm>
        </p:grpSpPr>
        <p:sp>
          <p:nvSpPr>
            <p:cNvPr name="Freeform 3" id="3"/>
            <p:cNvSpPr/>
            <p:nvPr/>
          </p:nvSpPr>
          <p:spPr>
            <a:xfrm flipH="false" flipV="false" rot="0">
              <a:off x="0" y="0"/>
              <a:ext cx="2365894" cy="423528"/>
            </a:xfrm>
            <a:custGeom>
              <a:avLst/>
              <a:gdLst/>
              <a:ahLst/>
              <a:cxnLst/>
              <a:rect r="r" b="b" t="t" l="l"/>
              <a:pathLst>
                <a:path h="423528" w="2365894">
                  <a:moveTo>
                    <a:pt x="31888" y="0"/>
                  </a:moveTo>
                  <a:lnTo>
                    <a:pt x="2334006" y="0"/>
                  </a:lnTo>
                  <a:cubicBezTo>
                    <a:pt x="2342463" y="0"/>
                    <a:pt x="2350574" y="3360"/>
                    <a:pt x="2356554" y="9340"/>
                  </a:cubicBezTo>
                  <a:cubicBezTo>
                    <a:pt x="2362534" y="15320"/>
                    <a:pt x="2365894" y="23431"/>
                    <a:pt x="2365894" y="31888"/>
                  </a:cubicBezTo>
                  <a:lnTo>
                    <a:pt x="2365894" y="391640"/>
                  </a:lnTo>
                  <a:cubicBezTo>
                    <a:pt x="2365894" y="400097"/>
                    <a:pt x="2362534" y="408208"/>
                    <a:pt x="2356554" y="414188"/>
                  </a:cubicBezTo>
                  <a:cubicBezTo>
                    <a:pt x="2350574" y="420169"/>
                    <a:pt x="2342463" y="423528"/>
                    <a:pt x="2334006" y="423528"/>
                  </a:cubicBezTo>
                  <a:lnTo>
                    <a:pt x="31888" y="423528"/>
                  </a:lnTo>
                  <a:cubicBezTo>
                    <a:pt x="23431" y="423528"/>
                    <a:pt x="15320" y="420169"/>
                    <a:pt x="9340" y="414188"/>
                  </a:cubicBezTo>
                  <a:cubicBezTo>
                    <a:pt x="3360" y="408208"/>
                    <a:pt x="0" y="400097"/>
                    <a:pt x="0" y="391640"/>
                  </a:cubicBezTo>
                  <a:lnTo>
                    <a:pt x="0" y="31888"/>
                  </a:lnTo>
                  <a:cubicBezTo>
                    <a:pt x="0" y="23431"/>
                    <a:pt x="3360" y="15320"/>
                    <a:pt x="9340" y="9340"/>
                  </a:cubicBezTo>
                  <a:cubicBezTo>
                    <a:pt x="15320" y="3360"/>
                    <a:pt x="23431" y="0"/>
                    <a:pt x="31888" y="0"/>
                  </a:cubicBezTo>
                  <a:close/>
                </a:path>
              </a:pathLst>
            </a:custGeom>
            <a:gradFill rotWithShape="true">
              <a:gsLst>
                <a:gs pos="0">
                  <a:srgbClr val="5DE0E6">
                    <a:alpha val="100000"/>
                  </a:srgbClr>
                </a:gs>
                <a:gs pos="100000">
                  <a:srgbClr val="004AAD">
                    <a:alpha val="100000"/>
                  </a:srgbClr>
                </a:gs>
              </a:gsLst>
              <a:lin ang="0"/>
            </a:gradFill>
            <a:ln cap="rnd">
              <a:noFill/>
              <a:prstDash val="solid"/>
              <a:round/>
            </a:ln>
          </p:spPr>
        </p:sp>
        <p:sp>
          <p:nvSpPr>
            <p:cNvPr name="TextBox 4" id="4"/>
            <p:cNvSpPr txBox="true"/>
            <p:nvPr/>
          </p:nvSpPr>
          <p:spPr>
            <a:xfrm>
              <a:off x="0" y="-95250"/>
              <a:ext cx="2365894" cy="518778"/>
            </a:xfrm>
            <a:prstGeom prst="rect">
              <a:avLst/>
            </a:prstGeom>
          </p:spPr>
          <p:txBody>
            <a:bodyPr anchor="ctr" rtlCol="false" tIns="50800" lIns="50800" bIns="50800" rIns="50800"/>
            <a:lstStyle/>
            <a:p>
              <a:pPr algn="ctr">
                <a:lnSpc>
                  <a:spcPts val="7699"/>
                </a:lnSpc>
              </a:pPr>
              <a:r>
                <a:rPr lang="en-US" sz="5499">
                  <a:solidFill>
                    <a:srgbClr val="000000"/>
                  </a:solidFill>
                  <a:latin typeface="Francois One"/>
                  <a:ea typeface="Francois One"/>
                  <a:cs typeface="Francois One"/>
                  <a:sym typeface="Francois One"/>
                </a:rPr>
                <a:t>Ảnh hưởng tiêu cực</a:t>
              </a:r>
            </a:p>
          </p:txBody>
        </p:sp>
      </p:grpSp>
      <p:sp>
        <p:nvSpPr>
          <p:cNvPr name="Freeform 5" id="5"/>
          <p:cNvSpPr/>
          <p:nvPr/>
        </p:nvSpPr>
        <p:spPr>
          <a:xfrm flipH="false" flipV="false" rot="0">
            <a:off x="9907846" y="2289972"/>
            <a:ext cx="6680226" cy="5302429"/>
          </a:xfrm>
          <a:custGeom>
            <a:avLst/>
            <a:gdLst/>
            <a:ahLst/>
            <a:cxnLst/>
            <a:rect r="r" b="b" t="t" l="l"/>
            <a:pathLst>
              <a:path h="5302429" w="6680226">
                <a:moveTo>
                  <a:pt x="0" y="0"/>
                </a:moveTo>
                <a:lnTo>
                  <a:pt x="6680226" y="0"/>
                </a:lnTo>
                <a:lnTo>
                  <a:pt x="6680226" y="5302429"/>
                </a:lnTo>
                <a:lnTo>
                  <a:pt x="0" y="5302429"/>
                </a:lnTo>
                <a:lnTo>
                  <a:pt x="0" y="0"/>
                </a:lnTo>
                <a:close/>
              </a:path>
            </a:pathLst>
          </a:custGeom>
          <a:blipFill>
            <a:blip r:embed="rId2"/>
            <a:stretch>
              <a:fillRect l="0" t="0" r="0" b="0"/>
            </a:stretch>
          </a:blipFill>
        </p:spPr>
      </p:sp>
      <p:sp>
        <p:nvSpPr>
          <p:cNvPr name="Freeform 6" id="6"/>
          <p:cNvSpPr/>
          <p:nvPr/>
        </p:nvSpPr>
        <p:spPr>
          <a:xfrm flipH="false" flipV="false" rot="0">
            <a:off x="1410369" y="3840120"/>
            <a:ext cx="6979297" cy="2887684"/>
          </a:xfrm>
          <a:custGeom>
            <a:avLst/>
            <a:gdLst/>
            <a:ahLst/>
            <a:cxnLst/>
            <a:rect r="r" b="b" t="t" l="l"/>
            <a:pathLst>
              <a:path h="2887684" w="6979297">
                <a:moveTo>
                  <a:pt x="0" y="0"/>
                </a:moveTo>
                <a:lnTo>
                  <a:pt x="6979296" y="0"/>
                </a:lnTo>
                <a:lnTo>
                  <a:pt x="6979296" y="2887684"/>
                </a:lnTo>
                <a:lnTo>
                  <a:pt x="0" y="28876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2294870" y="8580971"/>
            <a:ext cx="2186226" cy="669926"/>
          </a:xfrm>
          <a:prstGeom prst="rect">
            <a:avLst/>
          </a:prstGeom>
        </p:spPr>
        <p:txBody>
          <a:bodyPr anchor="t" rtlCol="false" tIns="0" lIns="0" bIns="0" rIns="0">
            <a:spAutoFit/>
          </a:bodyPr>
          <a:lstStyle/>
          <a:p>
            <a:pPr algn="ctr">
              <a:lnSpc>
                <a:spcPts val="5599"/>
              </a:lnSpc>
              <a:spcBef>
                <a:spcPct val="0"/>
              </a:spcBef>
            </a:pPr>
            <a:r>
              <a:rPr lang="en-US" sz="3999">
                <a:solidFill>
                  <a:srgbClr val="3849A2"/>
                </a:solidFill>
                <a:latin typeface="Francois One"/>
                <a:ea typeface="Francois One"/>
                <a:cs typeface="Francois One"/>
                <a:sym typeface="Francois One"/>
              </a:rPr>
              <a:t>CÔNG VIỆC</a:t>
            </a:r>
          </a:p>
        </p:txBody>
      </p:sp>
      <p:sp>
        <p:nvSpPr>
          <p:cNvPr name="TextBox 8" id="8"/>
          <p:cNvSpPr txBox="true"/>
          <p:nvPr/>
        </p:nvSpPr>
        <p:spPr>
          <a:xfrm rot="0">
            <a:off x="3780473" y="8580971"/>
            <a:ext cx="2239089" cy="669926"/>
          </a:xfrm>
          <a:prstGeom prst="rect">
            <a:avLst/>
          </a:prstGeom>
        </p:spPr>
        <p:txBody>
          <a:bodyPr anchor="t" rtlCol="false" tIns="0" lIns="0" bIns="0" rIns="0">
            <a:spAutoFit/>
          </a:bodyPr>
          <a:lstStyle/>
          <a:p>
            <a:pPr algn="ctr">
              <a:lnSpc>
                <a:spcPts val="5599"/>
              </a:lnSpc>
              <a:spcBef>
                <a:spcPct val="0"/>
              </a:spcBef>
            </a:pPr>
            <a:r>
              <a:rPr lang="en-US" sz="3999">
                <a:solidFill>
                  <a:srgbClr val="3849A2"/>
                </a:solidFill>
                <a:latin typeface="Francois One"/>
                <a:ea typeface="Francois One"/>
                <a:cs typeface="Francois One"/>
                <a:sym typeface="Francois One"/>
              </a:rPr>
              <a:t>ĐỘI NHÓM </a:t>
            </a:r>
          </a:p>
        </p:txBody>
      </p:sp>
      <p:sp>
        <p:nvSpPr>
          <p:cNvPr name="Freeform 9" id="9"/>
          <p:cNvSpPr/>
          <p:nvPr/>
        </p:nvSpPr>
        <p:spPr>
          <a:xfrm flipH="false" flipV="false" rot="0">
            <a:off x="0" y="40418"/>
            <a:ext cx="2418104" cy="2299907"/>
          </a:xfrm>
          <a:custGeom>
            <a:avLst/>
            <a:gdLst/>
            <a:ahLst/>
            <a:cxnLst/>
            <a:rect r="r" b="b" t="t" l="l"/>
            <a:pathLst>
              <a:path h="2299907" w="2418104">
                <a:moveTo>
                  <a:pt x="0" y="0"/>
                </a:moveTo>
                <a:lnTo>
                  <a:pt x="2418104" y="0"/>
                </a:lnTo>
                <a:lnTo>
                  <a:pt x="2418104" y="2299908"/>
                </a:lnTo>
                <a:lnTo>
                  <a:pt x="0" y="22999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921747" y="9741989"/>
            <a:ext cx="2418104" cy="2299907"/>
          </a:xfrm>
          <a:custGeom>
            <a:avLst/>
            <a:gdLst/>
            <a:ahLst/>
            <a:cxnLst/>
            <a:rect r="r" b="b" t="t" l="l"/>
            <a:pathLst>
              <a:path h="2299907" w="2418104">
                <a:moveTo>
                  <a:pt x="0" y="0"/>
                </a:moveTo>
                <a:lnTo>
                  <a:pt x="2418103" y="0"/>
                </a:lnTo>
                <a:lnTo>
                  <a:pt x="2418103" y="2299907"/>
                </a:lnTo>
                <a:lnTo>
                  <a:pt x="0" y="22999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6427201" y="7420627"/>
            <a:ext cx="1860799" cy="2866373"/>
          </a:xfrm>
          <a:custGeom>
            <a:avLst/>
            <a:gdLst/>
            <a:ahLst/>
            <a:cxnLst/>
            <a:rect r="r" b="b" t="t" l="l"/>
            <a:pathLst>
              <a:path h="2866373" w="1860799">
                <a:moveTo>
                  <a:pt x="0" y="0"/>
                </a:moveTo>
                <a:lnTo>
                  <a:pt x="1860799" y="0"/>
                </a:lnTo>
                <a:lnTo>
                  <a:pt x="1860799" y="2866373"/>
                </a:lnTo>
                <a:lnTo>
                  <a:pt x="0" y="28663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6528560" y="265227"/>
            <a:ext cx="5080745" cy="1285173"/>
            <a:chOff x="0" y="0"/>
            <a:chExt cx="1338139" cy="338482"/>
          </a:xfrm>
        </p:grpSpPr>
        <p:sp>
          <p:nvSpPr>
            <p:cNvPr name="Freeform 3" id="3"/>
            <p:cNvSpPr/>
            <p:nvPr/>
          </p:nvSpPr>
          <p:spPr>
            <a:xfrm flipH="false" flipV="false" rot="0">
              <a:off x="0" y="0"/>
              <a:ext cx="1338139" cy="338482"/>
            </a:xfrm>
            <a:custGeom>
              <a:avLst/>
              <a:gdLst/>
              <a:ahLst/>
              <a:cxnLst/>
              <a:rect r="r" b="b" t="t" l="l"/>
              <a:pathLst>
                <a:path h="338482" w="1338139">
                  <a:moveTo>
                    <a:pt x="56380" y="0"/>
                  </a:moveTo>
                  <a:lnTo>
                    <a:pt x="1281759" y="0"/>
                  </a:lnTo>
                  <a:cubicBezTo>
                    <a:pt x="1312897" y="0"/>
                    <a:pt x="1338139" y="25242"/>
                    <a:pt x="1338139" y="56380"/>
                  </a:cubicBezTo>
                  <a:lnTo>
                    <a:pt x="1338139" y="282102"/>
                  </a:lnTo>
                  <a:cubicBezTo>
                    <a:pt x="1338139" y="297055"/>
                    <a:pt x="1332199" y="311395"/>
                    <a:pt x="1321625" y="321969"/>
                  </a:cubicBezTo>
                  <a:cubicBezTo>
                    <a:pt x="1311052" y="332542"/>
                    <a:pt x="1296712" y="338482"/>
                    <a:pt x="1281759" y="338482"/>
                  </a:cubicBezTo>
                  <a:lnTo>
                    <a:pt x="56380" y="338482"/>
                  </a:lnTo>
                  <a:cubicBezTo>
                    <a:pt x="41427" y="338482"/>
                    <a:pt x="27086" y="332542"/>
                    <a:pt x="16513" y="321969"/>
                  </a:cubicBezTo>
                  <a:cubicBezTo>
                    <a:pt x="5940" y="311395"/>
                    <a:pt x="0" y="297055"/>
                    <a:pt x="0" y="282102"/>
                  </a:cubicBezTo>
                  <a:lnTo>
                    <a:pt x="0" y="56380"/>
                  </a:lnTo>
                  <a:cubicBezTo>
                    <a:pt x="0" y="41427"/>
                    <a:pt x="5940" y="27086"/>
                    <a:pt x="16513" y="16513"/>
                  </a:cubicBezTo>
                  <a:cubicBezTo>
                    <a:pt x="27086" y="5940"/>
                    <a:pt x="41427" y="0"/>
                    <a:pt x="56380" y="0"/>
                  </a:cubicBezTo>
                  <a:close/>
                </a:path>
              </a:pathLst>
            </a:custGeom>
            <a:solidFill>
              <a:srgbClr val="000000">
                <a:alpha val="0"/>
              </a:srgbClr>
            </a:solidFill>
            <a:ln cap="rnd">
              <a:noFill/>
              <a:prstDash val="solid"/>
              <a:round/>
            </a:ln>
          </p:spPr>
        </p:sp>
        <p:sp>
          <p:nvSpPr>
            <p:cNvPr name="TextBox 4" id="4"/>
            <p:cNvSpPr txBox="true"/>
            <p:nvPr/>
          </p:nvSpPr>
          <p:spPr>
            <a:xfrm>
              <a:off x="0" y="-38100"/>
              <a:ext cx="1338139" cy="376582"/>
            </a:xfrm>
            <a:prstGeom prst="rect">
              <a:avLst/>
            </a:prstGeom>
          </p:spPr>
          <p:txBody>
            <a:bodyPr anchor="ctr" rtlCol="false" tIns="50800" lIns="50800" bIns="50800" rIns="50800"/>
            <a:lstStyle/>
            <a:p>
              <a:pPr algn="ctr">
                <a:lnSpc>
                  <a:spcPts val="2659"/>
                </a:lnSpc>
              </a:pPr>
            </a:p>
          </p:txBody>
        </p:sp>
      </p:grpSp>
      <p:graphicFrame>
        <p:nvGraphicFramePr>
          <p:cNvPr name="Table 5" id="5"/>
          <p:cNvGraphicFramePr>
            <a:graphicFrameLocks noGrp="true"/>
          </p:cNvGraphicFramePr>
          <p:nvPr/>
        </p:nvGraphicFramePr>
        <p:xfrm>
          <a:off x="1042309" y="1868977"/>
          <a:ext cx="16216991" cy="7913198"/>
        </p:xfrm>
        <a:graphic>
          <a:graphicData uri="http://schemas.openxmlformats.org/drawingml/2006/table">
            <a:tbl>
              <a:tblPr/>
              <a:tblGrid>
                <a:gridCol w="2264454"/>
                <a:gridCol w="4590296"/>
                <a:gridCol w="4644699"/>
                <a:gridCol w="4717542"/>
              </a:tblGrid>
              <a:tr h="1301324">
                <a:tc>
                  <a:txBody>
                    <a:bodyPr anchor="t" rtlCol="false"/>
                    <a:lstStyle/>
                    <a:p>
                      <a:pPr algn="ctr">
                        <a:lnSpc>
                          <a:spcPts val="6299"/>
                        </a:lnSpc>
                        <a:defRPr/>
                      </a:pPr>
                      <a:r>
                        <a:rPr lang="en-US" sz="4499">
                          <a:solidFill>
                            <a:srgbClr val="3849A2"/>
                          </a:solidFill>
                          <a:latin typeface="Montserrat Semi-Bold"/>
                          <a:ea typeface="Montserrat Semi-Bold"/>
                          <a:cs typeface="Montserrat Semi-Bold"/>
                          <a:sym typeface="Montserrat Semi-Bold"/>
                        </a:rPr>
                        <a:t>O</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gridSpan="3">
                  <a:txBody>
                    <a:bodyPr anchor="t" rtlCol="false"/>
                    <a:lstStyle/>
                    <a:p>
                      <a:pPr algn="ctr">
                        <a:lnSpc>
                          <a:spcPts val="5599"/>
                        </a:lnSpc>
                        <a:defRPr/>
                      </a:pPr>
                      <a:r>
                        <a:rPr lang="en-US" sz="3999">
                          <a:solidFill>
                            <a:srgbClr val="3849A2"/>
                          </a:solidFill>
                          <a:latin typeface="Montserrat Semi-Bold"/>
                          <a:ea typeface="Montserrat Semi-Bold"/>
                          <a:cs typeface="Montserrat Semi-Bold"/>
                          <a:sym typeface="Montserrat Semi-Bold"/>
                        </a:rPr>
                        <a:t>SINH VIÊN GIỎI KỲ 4 - TRUNG BÌNH 8.0</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hMerge="true">
                  <a:txBody>
                    <a:bodyPr anchor="t" rtlCol="false"/>
                    <a:lstStyle/>
                    <a:p>
                      <a:pPr algn="ctr">
                        <a:lnSpc>
                          <a:spcPts val="5599"/>
                        </a:lnSpc>
                        <a:defRPr/>
                      </a:pPr>
                      <a:r>
                        <a:rPr lang="en-US" sz="3999">
                          <a:solidFill>
                            <a:srgbClr val="3849A2"/>
                          </a:solidFill>
                          <a:latin typeface="Montserrat Semi-Bold"/>
                          <a:ea typeface="Montserrat Semi-Bold"/>
                          <a:cs typeface="Montserrat Semi-Bold"/>
                          <a:sym typeface="Montserrat Semi-Bold"/>
                        </a:rPr>
                        <a:t>SINH VIÊN GIỎI KỲ 4 - TRUNG BÌNH 8.0</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hMerge="true">
                  <a:txBody>
                    <a:bodyPr anchor="t" rtlCol="false"/>
                    <a:lstStyle/>
                    <a:p>
                      <a:pPr algn="ctr">
                        <a:lnSpc>
                          <a:spcPts val="5599"/>
                        </a:lnSpc>
                        <a:defRPr/>
                      </a:pPr>
                      <a:r>
                        <a:rPr lang="en-US" sz="3999">
                          <a:solidFill>
                            <a:srgbClr val="3849A2"/>
                          </a:solidFill>
                          <a:latin typeface="Montserrat Semi-Bold"/>
                          <a:ea typeface="Montserrat Semi-Bold"/>
                          <a:cs typeface="Montserrat Semi-Bold"/>
                          <a:sym typeface="Montserrat Semi-Bold"/>
                        </a:rPr>
                        <a:t>SINH VIÊN GIỎI KỲ 4 - TRUNG BÌNH 8.0</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2047671">
                <a:tc>
                  <a:txBody>
                    <a:bodyPr anchor="t" rtlCol="false"/>
                    <a:lstStyle/>
                    <a:p>
                      <a:pPr algn="ctr">
                        <a:lnSpc>
                          <a:spcPts val="6299"/>
                        </a:lnSpc>
                        <a:defRPr/>
                      </a:pPr>
                      <a:r>
                        <a:rPr lang="en-US" sz="4499">
                          <a:solidFill>
                            <a:srgbClr val="3849A2"/>
                          </a:solidFill>
                          <a:latin typeface="Montserrat Semi-Bold"/>
                          <a:ea typeface="Montserrat Semi-Bold"/>
                          <a:cs typeface="Montserrat Semi-Bold"/>
                          <a:sym typeface="Montserrat Semi-Bold"/>
                        </a:rPr>
                        <a:t>KR</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Lập trình Game Back-End</a:t>
                      </a:r>
                      <a:endParaRPr lang="en-US" sz="1100"/>
                    </a:p>
                    <a:p>
                      <a:pPr algn="ctr">
                        <a:lnSpc>
                          <a:spcPts val="4199"/>
                        </a:lnSpc>
                      </a:pPr>
                      <a:r>
                        <a:rPr lang="en-US" sz="2999">
                          <a:solidFill>
                            <a:srgbClr val="F12711"/>
                          </a:solidFill>
                          <a:latin typeface="Montserrat Semi-Bold"/>
                          <a:ea typeface="Montserrat Semi-Bold"/>
                          <a:cs typeface="Montserrat Semi-Bold"/>
                          <a:sym typeface="Montserrat Semi-Bold"/>
                        </a:rPr>
                        <a:t>8.0</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Kịch bản Game</a:t>
                      </a:r>
                      <a:endParaRPr lang="en-US" sz="1100"/>
                    </a:p>
                    <a:p>
                      <a:pPr algn="ctr">
                        <a:lnSpc>
                          <a:spcPts val="4199"/>
                        </a:lnSpc>
                      </a:pPr>
                      <a:r>
                        <a:rPr lang="en-US" sz="2999">
                          <a:solidFill>
                            <a:srgbClr val="F12711"/>
                          </a:solidFill>
                          <a:latin typeface="Montserrat Semi-Bold"/>
                          <a:ea typeface="Montserrat Semi-Bold"/>
                          <a:cs typeface="Montserrat Semi-Bold"/>
                          <a:sym typeface="Montserrat Semi-Bold"/>
                        </a:rPr>
                        <a:t>8.0</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Tiếng anh 2.2</a:t>
                      </a:r>
                      <a:endParaRPr lang="en-US" sz="1100"/>
                    </a:p>
                    <a:p>
                      <a:pPr algn="ctr">
                        <a:lnSpc>
                          <a:spcPts val="4199"/>
                        </a:lnSpc>
                      </a:pPr>
                      <a:r>
                        <a:rPr lang="en-US" sz="2999">
                          <a:solidFill>
                            <a:srgbClr val="F12711"/>
                          </a:solidFill>
                          <a:latin typeface="Montserrat Semi-Bold"/>
                          <a:ea typeface="Montserrat Semi-Bold"/>
                          <a:cs typeface="Montserrat Semi-Bold"/>
                          <a:sym typeface="Montserrat Semi-Bold"/>
                        </a:rPr>
                        <a:t>8.0</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1521401">
                <a:tc>
                  <a:txBody>
                    <a:bodyPr anchor="t" rtlCol="false"/>
                    <a:lstStyle/>
                    <a:p>
                      <a:pPr algn="ctr">
                        <a:lnSpc>
                          <a:spcPts val="6299"/>
                        </a:lnSpc>
                        <a:defRPr/>
                      </a:pPr>
                      <a:r>
                        <a:rPr lang="en-US" sz="4499">
                          <a:solidFill>
                            <a:srgbClr val="3849A2"/>
                          </a:solidFill>
                          <a:latin typeface="Montserrat Semi-Bold"/>
                          <a:ea typeface="Montserrat Semi-Bold"/>
                          <a:cs typeface="Montserrat Semi-Bold"/>
                          <a:sym typeface="Montserrat Semi-Bold"/>
                        </a:rPr>
                        <a:t>A1</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Thực hành 2 tiếng mỗi ngày</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Thực hành 1 tiếng mỗi ngày</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Trao đổi bài </a:t>
                      </a:r>
                      <a:endParaRPr lang="en-US" sz="1100"/>
                    </a:p>
                    <a:p>
                      <a:pPr algn="ctr">
                        <a:lnSpc>
                          <a:spcPts val="4199"/>
                        </a:lnSpc>
                      </a:pPr>
                      <a:r>
                        <a:rPr lang="en-US" sz="2999">
                          <a:solidFill>
                            <a:srgbClr val="000000"/>
                          </a:solidFill>
                          <a:latin typeface="Montserrat Semi-Bold"/>
                          <a:ea typeface="Montserrat Semi-Bold"/>
                          <a:cs typeface="Montserrat Semi-Bold"/>
                          <a:sym typeface="Montserrat Semi-Bold"/>
                        </a:rPr>
                        <a:t>với giảng viên</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1521401">
                <a:tc>
                  <a:txBody>
                    <a:bodyPr anchor="t" rtlCol="false"/>
                    <a:lstStyle/>
                    <a:p>
                      <a:pPr algn="ctr">
                        <a:lnSpc>
                          <a:spcPts val="6299"/>
                        </a:lnSpc>
                        <a:defRPr/>
                      </a:pPr>
                      <a:r>
                        <a:rPr lang="en-US" sz="4499">
                          <a:solidFill>
                            <a:srgbClr val="3849A2"/>
                          </a:solidFill>
                          <a:latin typeface="Montserrat Semi-Bold"/>
                          <a:ea typeface="Montserrat Semi-Bold"/>
                          <a:cs typeface="Montserrat Semi-Bold"/>
                          <a:sym typeface="Montserrat Semi-Bold"/>
                        </a:rPr>
                        <a:t>A2</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Học thêm khóa học</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Trao đổi bài </a:t>
                      </a:r>
                      <a:endParaRPr lang="en-US" sz="1100"/>
                    </a:p>
                    <a:p>
                      <a:pPr algn="ctr">
                        <a:lnSpc>
                          <a:spcPts val="4199"/>
                        </a:lnSpc>
                      </a:pPr>
                      <a:r>
                        <a:rPr lang="en-US" sz="2999">
                          <a:solidFill>
                            <a:srgbClr val="000000"/>
                          </a:solidFill>
                          <a:latin typeface="Montserrat Semi-Bold"/>
                          <a:ea typeface="Montserrat Semi-Bold"/>
                          <a:cs typeface="Montserrat Semi-Bold"/>
                          <a:sym typeface="Montserrat Semi-Bold"/>
                        </a:rPr>
                        <a:t>với giảng viên</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Luyện tập kỹ năng phát âm</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1521401">
                <a:tc>
                  <a:txBody>
                    <a:bodyPr anchor="t" rtlCol="false"/>
                    <a:lstStyle/>
                    <a:p>
                      <a:pPr algn="ctr">
                        <a:lnSpc>
                          <a:spcPts val="6299"/>
                        </a:lnSpc>
                        <a:defRPr/>
                      </a:pPr>
                      <a:r>
                        <a:rPr lang="en-US" sz="4499">
                          <a:solidFill>
                            <a:srgbClr val="3849A2"/>
                          </a:solidFill>
                          <a:latin typeface="Montserrat Semi-Bold"/>
                          <a:ea typeface="Montserrat Semi-Bold"/>
                          <a:cs typeface="Montserrat Semi-Bold"/>
                          <a:sym typeface="Montserrat Semi-Bold"/>
                        </a:rPr>
                        <a:t>A3</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Tìm hiểu các </a:t>
                      </a:r>
                      <a:endParaRPr lang="en-US" sz="1100"/>
                    </a:p>
                    <a:p>
                      <a:pPr algn="ctr">
                        <a:lnSpc>
                          <a:spcPts val="4199"/>
                        </a:lnSpc>
                      </a:pPr>
                      <a:r>
                        <a:rPr lang="en-US" sz="2999">
                          <a:solidFill>
                            <a:srgbClr val="000000"/>
                          </a:solidFill>
                          <a:latin typeface="Montserrat Semi-Bold"/>
                          <a:ea typeface="Montserrat Semi-Bold"/>
                          <a:cs typeface="Montserrat Semi-Bold"/>
                          <a:sym typeface="Montserrat Semi-Bold"/>
                        </a:rPr>
                        <a:t>công cụ hỗ trợ</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Học hỏi kinh nghiệm </a:t>
                      </a:r>
                      <a:endParaRPr lang="en-US" sz="1100"/>
                    </a:p>
                    <a:p>
                      <a:pPr algn="ctr">
                        <a:lnSpc>
                          <a:spcPts val="4199"/>
                        </a:lnSpc>
                      </a:pPr>
                      <a:r>
                        <a:rPr lang="en-US" sz="2999">
                          <a:solidFill>
                            <a:srgbClr val="000000"/>
                          </a:solidFill>
                          <a:latin typeface="Montserrat Semi-Bold"/>
                          <a:ea typeface="Montserrat Semi-Bold"/>
                          <a:cs typeface="Montserrat Semi-Bold"/>
                          <a:sym typeface="Montserrat Semi-Bold"/>
                        </a:rPr>
                        <a:t>từ các khóa trước</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Semi-Bold"/>
                          <a:ea typeface="Montserrat Semi-Bold"/>
                          <a:cs typeface="Montserrat Semi-Bold"/>
                          <a:sym typeface="Montserrat Semi-Bold"/>
                        </a:rPr>
                        <a:t>Rèn luyện kỹ năng giao tiếp</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bl>
          </a:graphicData>
        </a:graphic>
      </p:graphicFrame>
      <p:sp>
        <p:nvSpPr>
          <p:cNvPr name="TextBox 6" id="6"/>
          <p:cNvSpPr txBox="true"/>
          <p:nvPr/>
        </p:nvSpPr>
        <p:spPr>
          <a:xfrm rot="0">
            <a:off x="8244306" y="378859"/>
            <a:ext cx="1649254" cy="953135"/>
          </a:xfrm>
          <a:prstGeom prst="rect">
            <a:avLst/>
          </a:prstGeom>
        </p:spPr>
        <p:txBody>
          <a:bodyPr anchor="t" rtlCol="false" tIns="0" lIns="0" bIns="0" rIns="0">
            <a:spAutoFit/>
          </a:bodyPr>
          <a:lstStyle/>
          <a:p>
            <a:pPr algn="ctr">
              <a:lnSpc>
                <a:spcPts val="7840"/>
              </a:lnSpc>
              <a:spcBef>
                <a:spcPct val="0"/>
              </a:spcBef>
            </a:pPr>
            <a:r>
              <a:rPr lang="en-US" sz="5600">
                <a:solidFill>
                  <a:srgbClr val="3849A2"/>
                </a:solidFill>
                <a:latin typeface="Montserrat Bold"/>
                <a:ea typeface="Montserrat Bold"/>
                <a:cs typeface="Montserrat Bold"/>
                <a:sym typeface="Montserrat Bold"/>
              </a:rPr>
              <a:t>OKR</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6528560" y="265227"/>
            <a:ext cx="5080745" cy="1285173"/>
            <a:chOff x="0" y="0"/>
            <a:chExt cx="1338139" cy="338482"/>
          </a:xfrm>
        </p:grpSpPr>
        <p:sp>
          <p:nvSpPr>
            <p:cNvPr name="Freeform 3" id="3"/>
            <p:cNvSpPr/>
            <p:nvPr/>
          </p:nvSpPr>
          <p:spPr>
            <a:xfrm flipH="false" flipV="false" rot="0">
              <a:off x="0" y="0"/>
              <a:ext cx="1338139" cy="338482"/>
            </a:xfrm>
            <a:custGeom>
              <a:avLst/>
              <a:gdLst/>
              <a:ahLst/>
              <a:cxnLst/>
              <a:rect r="r" b="b" t="t" l="l"/>
              <a:pathLst>
                <a:path h="338482" w="1338139">
                  <a:moveTo>
                    <a:pt x="56380" y="0"/>
                  </a:moveTo>
                  <a:lnTo>
                    <a:pt x="1281759" y="0"/>
                  </a:lnTo>
                  <a:cubicBezTo>
                    <a:pt x="1312897" y="0"/>
                    <a:pt x="1338139" y="25242"/>
                    <a:pt x="1338139" y="56380"/>
                  </a:cubicBezTo>
                  <a:lnTo>
                    <a:pt x="1338139" y="282102"/>
                  </a:lnTo>
                  <a:cubicBezTo>
                    <a:pt x="1338139" y="297055"/>
                    <a:pt x="1332199" y="311395"/>
                    <a:pt x="1321625" y="321969"/>
                  </a:cubicBezTo>
                  <a:cubicBezTo>
                    <a:pt x="1311052" y="332542"/>
                    <a:pt x="1296712" y="338482"/>
                    <a:pt x="1281759" y="338482"/>
                  </a:cubicBezTo>
                  <a:lnTo>
                    <a:pt x="56380" y="338482"/>
                  </a:lnTo>
                  <a:cubicBezTo>
                    <a:pt x="41427" y="338482"/>
                    <a:pt x="27086" y="332542"/>
                    <a:pt x="16513" y="321969"/>
                  </a:cubicBezTo>
                  <a:cubicBezTo>
                    <a:pt x="5940" y="311395"/>
                    <a:pt x="0" y="297055"/>
                    <a:pt x="0" y="282102"/>
                  </a:cubicBezTo>
                  <a:lnTo>
                    <a:pt x="0" y="56380"/>
                  </a:lnTo>
                  <a:cubicBezTo>
                    <a:pt x="0" y="41427"/>
                    <a:pt x="5940" y="27086"/>
                    <a:pt x="16513" y="16513"/>
                  </a:cubicBezTo>
                  <a:cubicBezTo>
                    <a:pt x="27086" y="5940"/>
                    <a:pt x="41427" y="0"/>
                    <a:pt x="56380" y="0"/>
                  </a:cubicBezTo>
                  <a:close/>
                </a:path>
              </a:pathLst>
            </a:custGeom>
            <a:solidFill>
              <a:srgbClr val="000000">
                <a:alpha val="0"/>
              </a:srgbClr>
            </a:solidFill>
            <a:ln cap="rnd">
              <a:noFill/>
              <a:prstDash val="solid"/>
              <a:round/>
            </a:ln>
          </p:spPr>
        </p:sp>
        <p:sp>
          <p:nvSpPr>
            <p:cNvPr name="TextBox 4" id="4"/>
            <p:cNvSpPr txBox="true"/>
            <p:nvPr/>
          </p:nvSpPr>
          <p:spPr>
            <a:xfrm>
              <a:off x="0" y="-38100"/>
              <a:ext cx="1338139" cy="376582"/>
            </a:xfrm>
            <a:prstGeom prst="rect">
              <a:avLst/>
            </a:prstGeom>
          </p:spPr>
          <p:txBody>
            <a:bodyPr anchor="ctr" rtlCol="false" tIns="50800" lIns="50800" bIns="50800" rIns="50800"/>
            <a:lstStyle/>
            <a:p>
              <a:pPr algn="ctr">
                <a:lnSpc>
                  <a:spcPts val="2659"/>
                </a:lnSpc>
              </a:pPr>
            </a:p>
          </p:txBody>
        </p:sp>
      </p:grpSp>
      <p:graphicFrame>
        <p:nvGraphicFramePr>
          <p:cNvPr name="Table 5" id="5"/>
          <p:cNvGraphicFramePr>
            <a:graphicFrameLocks noGrp="true"/>
          </p:cNvGraphicFramePr>
          <p:nvPr/>
        </p:nvGraphicFramePr>
        <p:xfrm>
          <a:off x="1042309" y="1868977"/>
          <a:ext cx="16216991" cy="7389323"/>
        </p:xfrm>
        <a:graphic>
          <a:graphicData uri="http://schemas.openxmlformats.org/drawingml/2006/table">
            <a:tbl>
              <a:tblPr/>
              <a:tblGrid>
                <a:gridCol w="2264454"/>
                <a:gridCol w="4590296"/>
                <a:gridCol w="4644699"/>
                <a:gridCol w="4717542"/>
              </a:tblGrid>
              <a:tr h="1301746">
                <a:tc>
                  <a:txBody>
                    <a:bodyPr anchor="t" rtlCol="false"/>
                    <a:lstStyle/>
                    <a:p>
                      <a:pPr algn="ctr">
                        <a:lnSpc>
                          <a:spcPts val="6299"/>
                        </a:lnSpc>
                        <a:defRPr/>
                      </a:pPr>
                      <a:r>
                        <a:rPr lang="en-US" sz="4499">
                          <a:solidFill>
                            <a:srgbClr val="3849A2"/>
                          </a:solidFill>
                          <a:latin typeface="Montserrat Semi-Bold"/>
                          <a:ea typeface="Montserrat Semi-Bold"/>
                          <a:cs typeface="Montserrat Semi-Bold"/>
                          <a:sym typeface="Montserrat Semi-Bold"/>
                        </a:rPr>
                        <a:t>O</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gridSpan="3">
                  <a:txBody>
                    <a:bodyPr anchor="t" rtlCol="false"/>
                    <a:lstStyle/>
                    <a:p>
                      <a:pPr algn="ctr">
                        <a:lnSpc>
                          <a:spcPts val="5599"/>
                        </a:lnSpc>
                        <a:defRPr/>
                      </a:pPr>
                      <a:r>
                        <a:rPr lang="en-US" sz="3999">
                          <a:solidFill>
                            <a:srgbClr val="3849A2"/>
                          </a:solidFill>
                          <a:latin typeface="Montserrat Semi-Bold"/>
                          <a:ea typeface="Montserrat Semi-Bold"/>
                          <a:cs typeface="Montserrat Semi-Bold"/>
                          <a:sym typeface="Montserrat Semi-Bold"/>
                        </a:rPr>
                        <a:t>SINH VIÊN GIỎI KỲ 5 - TRUNG BÌNH 8.5</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hMerge="true">
                  <a:txBody>
                    <a:bodyPr anchor="t" rtlCol="false"/>
                    <a:lstStyle/>
                    <a:p>
                      <a:pPr algn="ctr">
                        <a:lnSpc>
                          <a:spcPts val="5599"/>
                        </a:lnSpc>
                        <a:defRPr/>
                      </a:pPr>
                      <a:r>
                        <a:rPr lang="en-US" sz="3999">
                          <a:solidFill>
                            <a:srgbClr val="3849A2"/>
                          </a:solidFill>
                          <a:latin typeface="Montserrat Semi-Bold"/>
                          <a:ea typeface="Montserrat Semi-Bold"/>
                          <a:cs typeface="Montserrat Semi-Bold"/>
                          <a:sym typeface="Montserrat Semi-Bold"/>
                        </a:rPr>
                        <a:t>SINH VIÊN GIỎI KỲ 5 - TRUNG BÌNH 8.5</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hMerge="true">
                  <a:txBody>
                    <a:bodyPr anchor="t" rtlCol="false"/>
                    <a:lstStyle/>
                    <a:p>
                      <a:pPr algn="ctr">
                        <a:lnSpc>
                          <a:spcPts val="5599"/>
                        </a:lnSpc>
                        <a:defRPr/>
                      </a:pPr>
                      <a:r>
                        <a:rPr lang="en-US" sz="3999">
                          <a:solidFill>
                            <a:srgbClr val="3849A2"/>
                          </a:solidFill>
                          <a:latin typeface="Montserrat Semi-Bold"/>
                          <a:ea typeface="Montserrat Semi-Bold"/>
                          <a:cs typeface="Montserrat Semi-Bold"/>
                          <a:sym typeface="Montserrat Semi-Bold"/>
                        </a:rPr>
                        <a:t>SINH VIÊN GIỎI KỲ 5 - TRUNG BÌNH 8.5</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1521894">
                <a:tc>
                  <a:txBody>
                    <a:bodyPr anchor="t" rtlCol="false"/>
                    <a:lstStyle/>
                    <a:p>
                      <a:pPr algn="ctr">
                        <a:lnSpc>
                          <a:spcPts val="6299"/>
                        </a:lnSpc>
                        <a:defRPr/>
                      </a:pPr>
                      <a:r>
                        <a:rPr lang="en-US" sz="4499">
                          <a:solidFill>
                            <a:srgbClr val="3849A2"/>
                          </a:solidFill>
                          <a:latin typeface="Montserrat Semi-Bold"/>
                          <a:ea typeface="Montserrat Semi-Bold"/>
                          <a:cs typeface="Montserrat Semi-Bold"/>
                          <a:sym typeface="Montserrat Semi-Bold"/>
                        </a:rPr>
                        <a:t>KR</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Kỹ năng làm việc</a:t>
                      </a:r>
                      <a:endParaRPr lang="en-US" sz="1100"/>
                    </a:p>
                    <a:p>
                      <a:pPr algn="ctr">
                        <a:lnSpc>
                          <a:spcPts val="4199"/>
                        </a:lnSpc>
                      </a:pPr>
                      <a:r>
                        <a:rPr lang="en-US" sz="2999">
                          <a:solidFill>
                            <a:srgbClr val="F12711"/>
                          </a:solidFill>
                          <a:latin typeface="Montserrat Bold"/>
                          <a:ea typeface="Montserrat Bold"/>
                          <a:cs typeface="Montserrat Bold"/>
                          <a:sym typeface="Montserrat Bold"/>
                        </a:rPr>
                        <a:t>8.5</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Lập trình 3D</a:t>
                      </a:r>
                      <a:endParaRPr lang="en-US" sz="1100"/>
                    </a:p>
                    <a:p>
                      <a:pPr algn="ctr">
                        <a:lnSpc>
                          <a:spcPts val="4199"/>
                        </a:lnSpc>
                      </a:pPr>
                      <a:r>
                        <a:rPr lang="en-US" sz="2999">
                          <a:solidFill>
                            <a:srgbClr val="F12711"/>
                          </a:solidFill>
                          <a:latin typeface="Montserrat Bold"/>
                          <a:ea typeface="Montserrat Bold"/>
                          <a:cs typeface="Montserrat Bold"/>
                          <a:sym typeface="Montserrat Bold"/>
                        </a:rPr>
                        <a:t>8.5 </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Kiểm thử</a:t>
                      </a:r>
                      <a:endParaRPr lang="en-US" sz="1100"/>
                    </a:p>
                    <a:p>
                      <a:pPr algn="ctr">
                        <a:lnSpc>
                          <a:spcPts val="4199"/>
                        </a:lnSpc>
                      </a:pPr>
                      <a:r>
                        <a:rPr lang="en-US" sz="2999">
                          <a:solidFill>
                            <a:srgbClr val="F12711"/>
                          </a:solidFill>
                          <a:latin typeface="Montserrat Bold"/>
                          <a:ea typeface="Montserrat Bold"/>
                          <a:cs typeface="Montserrat Bold"/>
                          <a:sym typeface="Montserrat Bold"/>
                        </a:rPr>
                        <a:t>8.5</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1521894">
                <a:tc>
                  <a:txBody>
                    <a:bodyPr anchor="t" rtlCol="false"/>
                    <a:lstStyle/>
                    <a:p>
                      <a:pPr algn="ctr">
                        <a:lnSpc>
                          <a:spcPts val="6299"/>
                        </a:lnSpc>
                        <a:defRPr/>
                      </a:pPr>
                      <a:r>
                        <a:rPr lang="en-US" sz="4499">
                          <a:solidFill>
                            <a:srgbClr val="3849A2"/>
                          </a:solidFill>
                          <a:latin typeface="Montserrat Semi-Bold"/>
                          <a:ea typeface="Montserrat Semi-Bold"/>
                          <a:cs typeface="Montserrat Semi-Bold"/>
                          <a:sym typeface="Montserrat Semi-Bold"/>
                        </a:rPr>
                        <a:t>A1</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Thực hành 1 tiếng mỗi ngày</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Thực hành 3 tiếng mỗi ngày</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Trao đổi bài </a:t>
                      </a:r>
                      <a:endParaRPr lang="en-US" sz="1100"/>
                    </a:p>
                    <a:p>
                      <a:pPr algn="ctr">
                        <a:lnSpc>
                          <a:spcPts val="4199"/>
                        </a:lnSpc>
                      </a:pPr>
                      <a:r>
                        <a:rPr lang="en-US" sz="2999">
                          <a:solidFill>
                            <a:srgbClr val="000000"/>
                          </a:solidFill>
                          <a:latin typeface="Montserrat Bold"/>
                          <a:ea typeface="Montserrat Bold"/>
                          <a:cs typeface="Montserrat Bold"/>
                          <a:sym typeface="Montserrat Bold"/>
                        </a:rPr>
                        <a:t>với giảng viên</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1521894">
                <a:tc>
                  <a:txBody>
                    <a:bodyPr anchor="t" rtlCol="false"/>
                    <a:lstStyle/>
                    <a:p>
                      <a:pPr algn="ctr">
                        <a:lnSpc>
                          <a:spcPts val="6299"/>
                        </a:lnSpc>
                        <a:defRPr/>
                      </a:pPr>
                      <a:r>
                        <a:rPr lang="en-US" sz="4499">
                          <a:solidFill>
                            <a:srgbClr val="3849A2"/>
                          </a:solidFill>
                          <a:latin typeface="Montserrat Semi-Bold"/>
                          <a:ea typeface="Montserrat Semi-Bold"/>
                          <a:cs typeface="Montserrat Semi-Bold"/>
                          <a:sym typeface="Montserrat Semi-Bold"/>
                        </a:rPr>
                        <a:t>A2</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Xin kinh nghiệm của anh chị đang đi làm</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Trao đổi bài </a:t>
                      </a:r>
                      <a:endParaRPr lang="en-US" sz="1100"/>
                    </a:p>
                    <a:p>
                      <a:pPr algn="ctr">
                        <a:lnSpc>
                          <a:spcPts val="4199"/>
                        </a:lnSpc>
                      </a:pPr>
                      <a:r>
                        <a:rPr lang="en-US" sz="2999">
                          <a:solidFill>
                            <a:srgbClr val="000000"/>
                          </a:solidFill>
                          <a:latin typeface="Montserrat Bold"/>
                          <a:ea typeface="Montserrat Bold"/>
                          <a:cs typeface="Montserrat Bold"/>
                          <a:sym typeface="Montserrat Bold"/>
                        </a:rPr>
                        <a:t>với giảng viên</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Thực tập nhiều ứng dụng</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1521894">
                <a:tc>
                  <a:txBody>
                    <a:bodyPr anchor="t" rtlCol="false"/>
                    <a:lstStyle/>
                    <a:p>
                      <a:pPr algn="ctr">
                        <a:lnSpc>
                          <a:spcPts val="6299"/>
                        </a:lnSpc>
                        <a:defRPr/>
                      </a:pPr>
                      <a:r>
                        <a:rPr lang="en-US" sz="4499">
                          <a:solidFill>
                            <a:srgbClr val="3849A2"/>
                          </a:solidFill>
                          <a:latin typeface="Montserrat Semi-Bold"/>
                          <a:ea typeface="Montserrat Semi-Bold"/>
                          <a:cs typeface="Montserrat Semi-Bold"/>
                          <a:sym typeface="Montserrat Semi-Bold"/>
                        </a:rPr>
                        <a:t>A3</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Tìm hiểu các </a:t>
                      </a:r>
                      <a:endParaRPr lang="en-US" sz="1100"/>
                    </a:p>
                    <a:p>
                      <a:pPr algn="ctr">
                        <a:lnSpc>
                          <a:spcPts val="4199"/>
                        </a:lnSpc>
                      </a:pPr>
                      <a:r>
                        <a:rPr lang="en-US" sz="2999">
                          <a:solidFill>
                            <a:srgbClr val="000000"/>
                          </a:solidFill>
                          <a:latin typeface="Montserrat Bold"/>
                          <a:ea typeface="Montserrat Bold"/>
                          <a:cs typeface="Montserrat Bold"/>
                          <a:sym typeface="Montserrat Bold"/>
                        </a:rPr>
                        <a:t>công cụ hỗ trợ</a:t>
                      </a:r>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Học thêm khoá học</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4199"/>
                        </a:lnSpc>
                        <a:defRPr/>
                      </a:pPr>
                      <a:r>
                        <a:rPr lang="en-US" sz="2999">
                          <a:solidFill>
                            <a:srgbClr val="000000"/>
                          </a:solidFill>
                          <a:latin typeface="Montserrat Bold"/>
                          <a:ea typeface="Montserrat Bold"/>
                          <a:cs typeface="Montserrat Bold"/>
                          <a:sym typeface="Montserrat Bold"/>
                        </a:rPr>
                        <a:t>Rèn luyện kỹ năng xử lí lỗi</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bl>
          </a:graphicData>
        </a:graphic>
      </p:graphicFrame>
      <p:sp>
        <p:nvSpPr>
          <p:cNvPr name="TextBox 6" id="6"/>
          <p:cNvSpPr txBox="true"/>
          <p:nvPr/>
        </p:nvSpPr>
        <p:spPr>
          <a:xfrm rot="0">
            <a:off x="8244306" y="378859"/>
            <a:ext cx="1649254" cy="953135"/>
          </a:xfrm>
          <a:prstGeom prst="rect">
            <a:avLst/>
          </a:prstGeom>
        </p:spPr>
        <p:txBody>
          <a:bodyPr anchor="t" rtlCol="false" tIns="0" lIns="0" bIns="0" rIns="0">
            <a:spAutoFit/>
          </a:bodyPr>
          <a:lstStyle/>
          <a:p>
            <a:pPr algn="ctr">
              <a:lnSpc>
                <a:spcPts val="7840"/>
              </a:lnSpc>
              <a:spcBef>
                <a:spcPct val="0"/>
              </a:spcBef>
            </a:pPr>
            <a:r>
              <a:rPr lang="en-US" sz="5600">
                <a:solidFill>
                  <a:srgbClr val="3849A2"/>
                </a:solidFill>
                <a:latin typeface="Montserrat Bold"/>
                <a:ea typeface="Montserrat Bold"/>
                <a:cs typeface="Montserrat Bold"/>
                <a:sym typeface="Montserrat Bold"/>
              </a:rPr>
              <a:t>OKR</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5125739" y="386113"/>
            <a:ext cx="7524498" cy="1285173"/>
            <a:chOff x="0" y="0"/>
            <a:chExt cx="1981761" cy="338482"/>
          </a:xfrm>
        </p:grpSpPr>
        <p:sp>
          <p:nvSpPr>
            <p:cNvPr name="Freeform 3" id="3"/>
            <p:cNvSpPr/>
            <p:nvPr/>
          </p:nvSpPr>
          <p:spPr>
            <a:xfrm flipH="false" flipV="false" rot="0">
              <a:off x="0" y="0"/>
              <a:ext cx="1981761" cy="338482"/>
            </a:xfrm>
            <a:custGeom>
              <a:avLst/>
              <a:gdLst/>
              <a:ahLst/>
              <a:cxnLst/>
              <a:rect r="r" b="b" t="t" l="l"/>
              <a:pathLst>
                <a:path h="338482" w="1981761">
                  <a:moveTo>
                    <a:pt x="38069" y="0"/>
                  </a:moveTo>
                  <a:lnTo>
                    <a:pt x="1943692" y="0"/>
                  </a:lnTo>
                  <a:cubicBezTo>
                    <a:pt x="1953788" y="0"/>
                    <a:pt x="1963471" y="4011"/>
                    <a:pt x="1970611" y="11150"/>
                  </a:cubicBezTo>
                  <a:cubicBezTo>
                    <a:pt x="1977750" y="18290"/>
                    <a:pt x="1981761" y="27973"/>
                    <a:pt x="1981761" y="38069"/>
                  </a:cubicBezTo>
                  <a:lnTo>
                    <a:pt x="1981761" y="300413"/>
                  </a:lnTo>
                  <a:cubicBezTo>
                    <a:pt x="1981761" y="310509"/>
                    <a:pt x="1977750" y="320192"/>
                    <a:pt x="1970611" y="327332"/>
                  </a:cubicBezTo>
                  <a:cubicBezTo>
                    <a:pt x="1963471" y="334471"/>
                    <a:pt x="1953788" y="338482"/>
                    <a:pt x="1943692" y="338482"/>
                  </a:cubicBezTo>
                  <a:lnTo>
                    <a:pt x="38069" y="338482"/>
                  </a:lnTo>
                  <a:cubicBezTo>
                    <a:pt x="27973" y="338482"/>
                    <a:pt x="18290" y="334471"/>
                    <a:pt x="11150" y="327332"/>
                  </a:cubicBezTo>
                  <a:cubicBezTo>
                    <a:pt x="4011" y="320192"/>
                    <a:pt x="0" y="310509"/>
                    <a:pt x="0" y="300413"/>
                  </a:cubicBezTo>
                  <a:lnTo>
                    <a:pt x="0" y="38069"/>
                  </a:lnTo>
                  <a:cubicBezTo>
                    <a:pt x="0" y="27973"/>
                    <a:pt x="4011" y="18290"/>
                    <a:pt x="11150" y="11150"/>
                  </a:cubicBezTo>
                  <a:cubicBezTo>
                    <a:pt x="18290" y="4011"/>
                    <a:pt x="27973" y="0"/>
                    <a:pt x="38069" y="0"/>
                  </a:cubicBezTo>
                  <a:close/>
                </a:path>
              </a:pathLst>
            </a:custGeom>
            <a:gradFill rotWithShape="true">
              <a:gsLst>
                <a:gs pos="0">
                  <a:srgbClr val="5DE0E6">
                    <a:alpha val="100000"/>
                  </a:srgbClr>
                </a:gs>
                <a:gs pos="100000">
                  <a:srgbClr val="004AAD">
                    <a:alpha val="100000"/>
                  </a:srgbClr>
                </a:gs>
              </a:gsLst>
              <a:lin ang="0"/>
            </a:gradFill>
            <a:ln cap="rnd">
              <a:noFill/>
              <a:prstDash val="solid"/>
              <a:round/>
            </a:ln>
          </p:spPr>
        </p:sp>
        <p:sp>
          <p:nvSpPr>
            <p:cNvPr name="TextBox 4" id="4"/>
            <p:cNvSpPr txBox="true"/>
            <p:nvPr/>
          </p:nvSpPr>
          <p:spPr>
            <a:xfrm>
              <a:off x="0" y="-38100"/>
              <a:ext cx="1981761" cy="376582"/>
            </a:xfrm>
            <a:prstGeom prst="rect">
              <a:avLst/>
            </a:prstGeom>
          </p:spPr>
          <p:txBody>
            <a:bodyPr anchor="ctr" rtlCol="false" tIns="50800" lIns="50800" bIns="50800" rIns="50800"/>
            <a:lstStyle/>
            <a:p>
              <a:pPr algn="ctr">
                <a:lnSpc>
                  <a:spcPts val="2659"/>
                </a:lnSpc>
              </a:pPr>
            </a:p>
          </p:txBody>
        </p:sp>
      </p:grpSp>
      <p:graphicFrame>
        <p:nvGraphicFramePr>
          <p:cNvPr name="Table 5" id="5"/>
          <p:cNvGraphicFramePr>
            <a:graphicFrameLocks noGrp="true"/>
          </p:cNvGraphicFramePr>
          <p:nvPr/>
        </p:nvGraphicFramePr>
        <p:xfrm>
          <a:off x="1256606" y="2262684"/>
          <a:ext cx="15774789" cy="7022121"/>
        </p:xfrm>
        <a:graphic>
          <a:graphicData uri="http://schemas.openxmlformats.org/drawingml/2006/table">
            <a:tbl>
              <a:tblPr/>
              <a:tblGrid>
                <a:gridCol w="5623698"/>
                <a:gridCol w="2284021"/>
                <a:gridCol w="5391106"/>
                <a:gridCol w="2475964"/>
              </a:tblGrid>
              <a:tr h="899967">
                <a:tc>
                  <a:txBody>
                    <a:bodyPr anchor="t" rtlCol="false"/>
                    <a:lstStyle/>
                    <a:p>
                      <a:pPr algn="ctr">
                        <a:lnSpc>
                          <a:spcPts val="3499"/>
                        </a:lnSpc>
                        <a:defRPr/>
                      </a:pPr>
                      <a:r>
                        <a:rPr lang="en-US" sz="2499">
                          <a:solidFill>
                            <a:srgbClr val="FF8C38"/>
                          </a:solidFill>
                          <a:latin typeface="Montserrat Semi-Bold"/>
                          <a:ea typeface="Montserrat Semi-Bold"/>
                          <a:cs typeface="Montserrat Semi-Bold"/>
                          <a:sym typeface="Montserrat Semi-Bold"/>
                        </a:rPr>
                        <a:t>Tên môn</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F8C38"/>
                          </a:solidFill>
                          <a:latin typeface="Montserrat Semi-Bold"/>
                          <a:ea typeface="Montserrat Semi-Bold"/>
                          <a:cs typeface="Montserrat Semi-Bold"/>
                          <a:sym typeface="Montserrat Semi-Bold"/>
                        </a:rPr>
                        <a:t>Điểm</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F8C38"/>
                          </a:solidFill>
                          <a:latin typeface="Montserrat Semi-Bold"/>
                          <a:ea typeface="Montserrat Semi-Bold"/>
                          <a:cs typeface="Montserrat Semi-Bold"/>
                          <a:sym typeface="Montserrat Semi-Bold"/>
                        </a:rPr>
                        <a:t>Tên môn</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F8C38"/>
                          </a:solidFill>
                          <a:latin typeface="Montserrat Semi-Bold"/>
                          <a:ea typeface="Montserrat Semi-Bold"/>
                          <a:cs typeface="Montserrat Semi-Bold"/>
                          <a:sym typeface="Montserrat Semi-Bold"/>
                        </a:rPr>
                        <a:t>Điểm</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1431394">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Tiếng Anh 2.2</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8.0</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Kiểm thử Game</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8.1</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1030425">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Lập trình Game Back-End</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8.0</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Lập trình Game 3D nâng cao</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8.5</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955264">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Xây dựng kịch bản Game</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8.0</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Chuyên đề</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8.0</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899967">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Đồ họa Game</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8.5</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Kỹ năng làm việc</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8.5</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905138">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Lập trình Game 3D cơ bản</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8.1</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Kiểm thử cơ bản</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8.5</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899967">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Xây dựng trang Web</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8.5</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Montserrat Semi-Bold"/>
                          <a:ea typeface="Montserrat Semi-Bold"/>
                          <a:cs typeface="Montserrat Semi-Bold"/>
                          <a:sym typeface="Montserrat Semi-Bold"/>
                        </a:rPr>
                        <a:t>Khởi sự doanh nghiệp</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Montserrat Semi-Bold"/>
                          <a:ea typeface="Montserrat Semi-Bold"/>
                          <a:cs typeface="Montserrat Semi-Bold"/>
                          <a:sym typeface="Montserrat Semi-Bold"/>
                        </a:rPr>
                        <a:t>8.3</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bl>
          </a:graphicData>
        </a:graphic>
      </p:graphicFrame>
      <p:sp>
        <p:nvSpPr>
          <p:cNvPr name="TextBox 6" id="6"/>
          <p:cNvSpPr txBox="true"/>
          <p:nvPr/>
        </p:nvSpPr>
        <p:spPr>
          <a:xfrm rot="0">
            <a:off x="5795945" y="641351"/>
            <a:ext cx="6696110" cy="688974"/>
          </a:xfrm>
          <a:prstGeom prst="rect">
            <a:avLst/>
          </a:prstGeom>
        </p:spPr>
        <p:txBody>
          <a:bodyPr anchor="t" rtlCol="false" tIns="0" lIns="0" bIns="0" rIns="0">
            <a:spAutoFit/>
          </a:bodyPr>
          <a:lstStyle/>
          <a:p>
            <a:pPr algn="l">
              <a:lnSpc>
                <a:spcPts val="5600"/>
              </a:lnSpc>
            </a:pPr>
            <a:r>
              <a:rPr lang="en-US" sz="4000">
                <a:solidFill>
                  <a:srgbClr val="FFFFFF"/>
                </a:solidFill>
                <a:latin typeface="Canva Sans 2 Bold"/>
                <a:ea typeface="Canva Sans 2 Bold"/>
                <a:cs typeface="Canva Sans 2 Bold"/>
                <a:sym typeface="Canva Sans 2 Bold"/>
              </a:rPr>
              <a:t>BẢNG ĐIỂM KỲ 4 VÀ KỲ 5</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6528560" y="265227"/>
            <a:ext cx="5080745" cy="1285173"/>
            <a:chOff x="0" y="0"/>
            <a:chExt cx="1338139" cy="338482"/>
          </a:xfrm>
        </p:grpSpPr>
        <p:sp>
          <p:nvSpPr>
            <p:cNvPr name="Freeform 3" id="3"/>
            <p:cNvSpPr/>
            <p:nvPr/>
          </p:nvSpPr>
          <p:spPr>
            <a:xfrm flipH="false" flipV="false" rot="0">
              <a:off x="0" y="0"/>
              <a:ext cx="1338139" cy="338482"/>
            </a:xfrm>
            <a:custGeom>
              <a:avLst/>
              <a:gdLst/>
              <a:ahLst/>
              <a:cxnLst/>
              <a:rect r="r" b="b" t="t" l="l"/>
              <a:pathLst>
                <a:path h="338482" w="1338139">
                  <a:moveTo>
                    <a:pt x="56380" y="0"/>
                  </a:moveTo>
                  <a:lnTo>
                    <a:pt x="1281759" y="0"/>
                  </a:lnTo>
                  <a:cubicBezTo>
                    <a:pt x="1312897" y="0"/>
                    <a:pt x="1338139" y="25242"/>
                    <a:pt x="1338139" y="56380"/>
                  </a:cubicBezTo>
                  <a:lnTo>
                    <a:pt x="1338139" y="282102"/>
                  </a:lnTo>
                  <a:cubicBezTo>
                    <a:pt x="1338139" y="297055"/>
                    <a:pt x="1332199" y="311395"/>
                    <a:pt x="1321625" y="321969"/>
                  </a:cubicBezTo>
                  <a:cubicBezTo>
                    <a:pt x="1311052" y="332542"/>
                    <a:pt x="1296712" y="338482"/>
                    <a:pt x="1281759" y="338482"/>
                  </a:cubicBezTo>
                  <a:lnTo>
                    <a:pt x="56380" y="338482"/>
                  </a:lnTo>
                  <a:cubicBezTo>
                    <a:pt x="41427" y="338482"/>
                    <a:pt x="27086" y="332542"/>
                    <a:pt x="16513" y="321969"/>
                  </a:cubicBezTo>
                  <a:cubicBezTo>
                    <a:pt x="5940" y="311395"/>
                    <a:pt x="0" y="297055"/>
                    <a:pt x="0" y="282102"/>
                  </a:cubicBezTo>
                  <a:lnTo>
                    <a:pt x="0" y="56380"/>
                  </a:lnTo>
                  <a:cubicBezTo>
                    <a:pt x="0" y="41427"/>
                    <a:pt x="5940" y="27086"/>
                    <a:pt x="16513" y="16513"/>
                  </a:cubicBezTo>
                  <a:cubicBezTo>
                    <a:pt x="27086" y="5940"/>
                    <a:pt x="41427" y="0"/>
                    <a:pt x="56380" y="0"/>
                  </a:cubicBezTo>
                  <a:close/>
                </a:path>
              </a:pathLst>
            </a:custGeom>
            <a:gradFill rotWithShape="true">
              <a:gsLst>
                <a:gs pos="0">
                  <a:srgbClr val="5DE0E6">
                    <a:alpha val="100000"/>
                  </a:srgbClr>
                </a:gs>
                <a:gs pos="100000">
                  <a:srgbClr val="004AAD">
                    <a:alpha val="100000"/>
                  </a:srgbClr>
                </a:gs>
              </a:gsLst>
              <a:lin ang="0"/>
            </a:gradFill>
            <a:ln cap="rnd">
              <a:noFill/>
              <a:prstDash val="solid"/>
              <a:round/>
            </a:ln>
          </p:spPr>
        </p:sp>
        <p:sp>
          <p:nvSpPr>
            <p:cNvPr name="TextBox 4" id="4"/>
            <p:cNvSpPr txBox="true"/>
            <p:nvPr/>
          </p:nvSpPr>
          <p:spPr>
            <a:xfrm>
              <a:off x="0" y="-38100"/>
              <a:ext cx="1338139" cy="37658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7035701" y="367665"/>
            <a:ext cx="4216598"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Francois One"/>
                <a:ea typeface="Francois One"/>
                <a:cs typeface="Francois One"/>
                <a:sym typeface="Francois One"/>
              </a:rPr>
              <a:t>Thời gian biểu</a:t>
            </a:r>
          </a:p>
        </p:txBody>
      </p:sp>
      <p:sp>
        <p:nvSpPr>
          <p:cNvPr name="TextBox 6" id="6"/>
          <p:cNvSpPr txBox="true"/>
          <p:nvPr/>
        </p:nvSpPr>
        <p:spPr>
          <a:xfrm rot="0">
            <a:off x="412006" y="2850832"/>
            <a:ext cx="8466596" cy="5915026"/>
          </a:xfrm>
          <a:prstGeom prst="rect">
            <a:avLst/>
          </a:prstGeom>
        </p:spPr>
        <p:txBody>
          <a:bodyPr anchor="t" rtlCol="false" tIns="0" lIns="0" bIns="0" rIns="0">
            <a:spAutoFit/>
          </a:bodyPr>
          <a:lstStyle/>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5h00: Thức dậy </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5h10-5h40: Vận động cơ bản</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5h40-6h40: Học tiếng anh </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6h40: Ăn sáng</a:t>
            </a:r>
          </a:p>
          <a:p>
            <a:pPr algn="l" marL="842007" indent="-421003" lvl="1">
              <a:lnSpc>
                <a:spcPts val="5849"/>
              </a:lnSpc>
              <a:buFont typeface="Arial"/>
              <a:buChar char="•"/>
            </a:pPr>
            <a:r>
              <a:rPr lang="en-US" sz="3899">
                <a:solidFill>
                  <a:srgbClr val="000000"/>
                </a:solidFill>
                <a:latin typeface="Francois One"/>
                <a:ea typeface="Francois One"/>
                <a:cs typeface="Francois One"/>
                <a:sym typeface="Francois One"/>
              </a:rPr>
              <a:t>7h15-11h25: Đi học trên trường</a:t>
            </a:r>
          </a:p>
          <a:p>
            <a:pPr algn="l" marL="820417" indent="-410209" lvl="1">
              <a:lnSpc>
                <a:spcPts val="5699"/>
              </a:lnSpc>
              <a:buFont typeface="Arial"/>
              <a:buChar char="•"/>
            </a:pPr>
            <a:r>
              <a:rPr lang="en-US" sz="3799">
                <a:solidFill>
                  <a:srgbClr val="000000"/>
                </a:solidFill>
                <a:latin typeface="Francois One"/>
                <a:ea typeface="Francois One"/>
                <a:cs typeface="Francois One"/>
                <a:sym typeface="Francois One"/>
              </a:rPr>
              <a:t>11h25-14h: Ăn trưa và nghỉ trưa</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14h00-17h00: Học và thực hành bài tập trên lớp </a:t>
            </a:r>
          </a:p>
        </p:txBody>
      </p:sp>
      <p:sp>
        <p:nvSpPr>
          <p:cNvPr name="TextBox 7" id="7"/>
          <p:cNvSpPr txBox="true"/>
          <p:nvPr/>
        </p:nvSpPr>
        <p:spPr>
          <a:xfrm rot="0">
            <a:off x="9509060" y="2850832"/>
            <a:ext cx="8223679" cy="5219701"/>
          </a:xfrm>
          <a:prstGeom prst="rect">
            <a:avLst/>
          </a:prstGeom>
        </p:spPr>
        <p:txBody>
          <a:bodyPr anchor="t" rtlCol="false" tIns="0" lIns="0" bIns="0" rIns="0">
            <a:spAutoFit/>
          </a:bodyPr>
          <a:lstStyle/>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17h00-18h00: Đi chợ</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18h00-19h30: Nấu cơm tối và xem phim  </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19h30-21h00: Học thêm khóa học bên ngoài</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21h00-23h00: Chuẩn bị bài ngày mai và đi ngủ</a:t>
            </a:r>
          </a:p>
        </p:txBody>
      </p:sp>
      <p:sp>
        <p:nvSpPr>
          <p:cNvPr name="AutoShape 8" id="8"/>
          <p:cNvSpPr/>
          <p:nvPr/>
        </p:nvSpPr>
        <p:spPr>
          <a:xfrm>
            <a:off x="9163050" y="2539365"/>
            <a:ext cx="0" cy="6492240"/>
          </a:xfrm>
          <a:prstGeom prst="line">
            <a:avLst/>
          </a:prstGeom>
          <a:ln cap="flat" w="38100">
            <a:gradFill>
              <a:gsLst>
                <a:gs pos="0">
                  <a:srgbClr val="5DE0E6">
                    <a:alpha val="100000"/>
                  </a:srgbClr>
                </a:gs>
                <a:gs pos="100000">
                  <a:srgbClr val="004AAD">
                    <a:alpha val="100000"/>
                  </a:srgbClr>
                </a:gs>
              </a:gsLst>
              <a:lin ang="0"/>
            </a:gra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384547" y="2779799"/>
            <a:ext cx="6021101" cy="6084283"/>
            <a:chOff x="0" y="0"/>
            <a:chExt cx="8028134" cy="8112377"/>
          </a:xfrm>
        </p:grpSpPr>
        <p:grpSp>
          <p:nvGrpSpPr>
            <p:cNvPr name="Group 3" id="3"/>
            <p:cNvGrpSpPr/>
            <p:nvPr/>
          </p:nvGrpSpPr>
          <p:grpSpPr>
            <a:xfrm rot="2711516">
              <a:off x="4984188" y="508799"/>
              <a:ext cx="2429048" cy="2390194"/>
              <a:chOff x="0" y="0"/>
              <a:chExt cx="627794" cy="617752"/>
            </a:xfrm>
          </p:grpSpPr>
          <p:sp>
            <p:nvSpPr>
              <p:cNvPr name="Freeform 4" id="4"/>
              <p:cNvSpPr/>
              <p:nvPr/>
            </p:nvSpPr>
            <p:spPr>
              <a:xfrm flipH="false" flipV="false" rot="0">
                <a:off x="0" y="0"/>
                <a:ext cx="627794" cy="617752"/>
              </a:xfrm>
              <a:custGeom>
                <a:avLst/>
                <a:gdLst/>
                <a:ahLst/>
                <a:cxnLst/>
                <a:rect r="r" b="b" t="t" l="l"/>
                <a:pathLst>
                  <a:path h="617752" w="627794">
                    <a:moveTo>
                      <a:pt x="191233" y="0"/>
                    </a:moveTo>
                    <a:lnTo>
                      <a:pt x="436561" y="0"/>
                    </a:lnTo>
                    <a:cubicBezTo>
                      <a:pt x="542176" y="0"/>
                      <a:pt x="627794" y="85618"/>
                      <a:pt x="627794" y="191233"/>
                    </a:cubicBezTo>
                    <a:lnTo>
                      <a:pt x="627794" y="426519"/>
                    </a:lnTo>
                    <a:cubicBezTo>
                      <a:pt x="627794" y="532134"/>
                      <a:pt x="542176" y="617752"/>
                      <a:pt x="436561" y="617752"/>
                    </a:cubicBezTo>
                    <a:lnTo>
                      <a:pt x="191233" y="617752"/>
                    </a:lnTo>
                    <a:cubicBezTo>
                      <a:pt x="85618" y="617752"/>
                      <a:pt x="0" y="532134"/>
                      <a:pt x="0" y="426519"/>
                    </a:cubicBezTo>
                    <a:lnTo>
                      <a:pt x="0" y="191233"/>
                    </a:lnTo>
                    <a:cubicBezTo>
                      <a:pt x="0" y="85618"/>
                      <a:pt x="85618" y="0"/>
                      <a:pt x="191233" y="0"/>
                    </a:cubicBezTo>
                    <a:close/>
                  </a:path>
                </a:pathLst>
              </a:custGeom>
              <a:solidFill>
                <a:srgbClr val="0767B2"/>
              </a:solidFill>
            </p:spPr>
          </p:sp>
          <p:sp>
            <p:nvSpPr>
              <p:cNvPr name="TextBox 5" id="5"/>
              <p:cNvSpPr txBox="true"/>
              <p:nvPr/>
            </p:nvSpPr>
            <p:spPr>
              <a:xfrm>
                <a:off x="0" y="-38100"/>
                <a:ext cx="627794" cy="65585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2711516">
              <a:off x="4870874" y="4878177"/>
              <a:ext cx="2619634" cy="2605799"/>
              <a:chOff x="0" y="0"/>
              <a:chExt cx="677052" cy="673476"/>
            </a:xfrm>
          </p:grpSpPr>
          <p:sp>
            <p:nvSpPr>
              <p:cNvPr name="Freeform 7" id="7"/>
              <p:cNvSpPr/>
              <p:nvPr/>
            </p:nvSpPr>
            <p:spPr>
              <a:xfrm flipH="false" flipV="false" rot="0">
                <a:off x="0" y="0"/>
                <a:ext cx="677052" cy="673476"/>
              </a:xfrm>
              <a:custGeom>
                <a:avLst/>
                <a:gdLst/>
                <a:ahLst/>
                <a:cxnLst/>
                <a:rect r="r" b="b" t="t" l="l"/>
                <a:pathLst>
                  <a:path h="673476" w="677052">
                    <a:moveTo>
                      <a:pt x="177321" y="0"/>
                    </a:moveTo>
                    <a:lnTo>
                      <a:pt x="499731" y="0"/>
                    </a:lnTo>
                    <a:cubicBezTo>
                      <a:pt x="546760" y="0"/>
                      <a:pt x="591862" y="18682"/>
                      <a:pt x="625116" y="51936"/>
                    </a:cubicBezTo>
                    <a:cubicBezTo>
                      <a:pt x="658370" y="85190"/>
                      <a:pt x="677052" y="130292"/>
                      <a:pt x="677052" y="177321"/>
                    </a:cubicBezTo>
                    <a:lnTo>
                      <a:pt x="677052" y="496155"/>
                    </a:lnTo>
                    <a:cubicBezTo>
                      <a:pt x="677052" y="543184"/>
                      <a:pt x="658370" y="588286"/>
                      <a:pt x="625116" y="621540"/>
                    </a:cubicBezTo>
                    <a:cubicBezTo>
                      <a:pt x="591862" y="654794"/>
                      <a:pt x="546760" y="673476"/>
                      <a:pt x="499731" y="673476"/>
                    </a:cubicBezTo>
                    <a:lnTo>
                      <a:pt x="177321" y="673476"/>
                    </a:lnTo>
                    <a:cubicBezTo>
                      <a:pt x="130292" y="673476"/>
                      <a:pt x="85190" y="654794"/>
                      <a:pt x="51936" y="621540"/>
                    </a:cubicBezTo>
                    <a:cubicBezTo>
                      <a:pt x="18682" y="588286"/>
                      <a:pt x="0" y="543184"/>
                      <a:pt x="0" y="496155"/>
                    </a:cubicBezTo>
                    <a:lnTo>
                      <a:pt x="0" y="177321"/>
                    </a:lnTo>
                    <a:cubicBezTo>
                      <a:pt x="0" y="130292"/>
                      <a:pt x="18682" y="85190"/>
                      <a:pt x="51936" y="51936"/>
                    </a:cubicBezTo>
                    <a:cubicBezTo>
                      <a:pt x="85190" y="18682"/>
                      <a:pt x="130292" y="0"/>
                      <a:pt x="177321" y="0"/>
                    </a:cubicBezTo>
                    <a:close/>
                  </a:path>
                </a:pathLst>
              </a:custGeom>
              <a:solidFill>
                <a:srgbClr val="0767B2"/>
              </a:solidFill>
            </p:spPr>
          </p:sp>
          <p:sp>
            <p:nvSpPr>
              <p:cNvPr name="TextBox 8" id="8"/>
              <p:cNvSpPr txBox="true"/>
              <p:nvPr/>
            </p:nvSpPr>
            <p:spPr>
              <a:xfrm>
                <a:off x="0" y="-38100"/>
                <a:ext cx="677052" cy="71157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2711516">
              <a:off x="584704" y="515935"/>
              <a:ext cx="2502581" cy="2518546"/>
              <a:chOff x="0" y="0"/>
              <a:chExt cx="646799" cy="650925"/>
            </a:xfrm>
          </p:grpSpPr>
          <p:sp>
            <p:nvSpPr>
              <p:cNvPr name="Freeform 10" id="10"/>
              <p:cNvSpPr/>
              <p:nvPr/>
            </p:nvSpPr>
            <p:spPr>
              <a:xfrm flipH="false" flipV="false" rot="0">
                <a:off x="0" y="0"/>
                <a:ext cx="646799" cy="650925"/>
              </a:xfrm>
              <a:custGeom>
                <a:avLst/>
                <a:gdLst/>
                <a:ahLst/>
                <a:cxnLst/>
                <a:rect r="r" b="b" t="t" l="l"/>
                <a:pathLst>
                  <a:path h="650925" w="646799">
                    <a:moveTo>
                      <a:pt x="185614" y="0"/>
                    </a:moveTo>
                    <a:lnTo>
                      <a:pt x="461185" y="0"/>
                    </a:lnTo>
                    <a:cubicBezTo>
                      <a:pt x="563697" y="0"/>
                      <a:pt x="646799" y="83102"/>
                      <a:pt x="646799" y="185614"/>
                    </a:cubicBezTo>
                    <a:lnTo>
                      <a:pt x="646799" y="465311"/>
                    </a:lnTo>
                    <a:cubicBezTo>
                      <a:pt x="646799" y="514539"/>
                      <a:pt x="627243" y="561751"/>
                      <a:pt x="592434" y="596560"/>
                    </a:cubicBezTo>
                    <a:cubicBezTo>
                      <a:pt x="557624" y="631370"/>
                      <a:pt x="510413" y="650925"/>
                      <a:pt x="461185" y="650925"/>
                    </a:cubicBezTo>
                    <a:lnTo>
                      <a:pt x="185614" y="650925"/>
                    </a:lnTo>
                    <a:cubicBezTo>
                      <a:pt x="136386" y="650925"/>
                      <a:pt x="89175" y="631370"/>
                      <a:pt x="54365" y="596560"/>
                    </a:cubicBezTo>
                    <a:cubicBezTo>
                      <a:pt x="19556" y="561751"/>
                      <a:pt x="0" y="514539"/>
                      <a:pt x="0" y="465311"/>
                    </a:cubicBezTo>
                    <a:lnTo>
                      <a:pt x="0" y="185614"/>
                    </a:lnTo>
                    <a:cubicBezTo>
                      <a:pt x="0" y="136386"/>
                      <a:pt x="19556" y="89175"/>
                      <a:pt x="54365" y="54365"/>
                    </a:cubicBezTo>
                    <a:cubicBezTo>
                      <a:pt x="89175" y="19556"/>
                      <a:pt x="136386" y="0"/>
                      <a:pt x="185614" y="0"/>
                    </a:cubicBezTo>
                    <a:close/>
                  </a:path>
                </a:pathLst>
              </a:custGeom>
              <a:solidFill>
                <a:srgbClr val="0767B2"/>
              </a:solidFill>
            </p:spPr>
          </p:sp>
          <p:sp>
            <p:nvSpPr>
              <p:cNvPr name="TextBox 11" id="11"/>
              <p:cNvSpPr txBox="true"/>
              <p:nvPr/>
            </p:nvSpPr>
            <p:spPr>
              <a:xfrm>
                <a:off x="0" y="-38100"/>
                <a:ext cx="646799" cy="68902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2711516">
              <a:off x="552210" y="4843135"/>
              <a:ext cx="2737785" cy="2696082"/>
              <a:chOff x="0" y="0"/>
              <a:chExt cx="707588" cy="696810"/>
            </a:xfrm>
          </p:grpSpPr>
          <p:sp>
            <p:nvSpPr>
              <p:cNvPr name="Freeform 13" id="13"/>
              <p:cNvSpPr/>
              <p:nvPr/>
            </p:nvSpPr>
            <p:spPr>
              <a:xfrm flipH="false" flipV="false" rot="0">
                <a:off x="0" y="0"/>
                <a:ext cx="707588" cy="696810"/>
              </a:xfrm>
              <a:custGeom>
                <a:avLst/>
                <a:gdLst/>
                <a:ahLst/>
                <a:cxnLst/>
                <a:rect r="r" b="b" t="t" l="l"/>
                <a:pathLst>
                  <a:path h="696810" w="707588">
                    <a:moveTo>
                      <a:pt x="169668" y="0"/>
                    </a:moveTo>
                    <a:lnTo>
                      <a:pt x="537920" y="0"/>
                    </a:lnTo>
                    <a:cubicBezTo>
                      <a:pt x="582919" y="0"/>
                      <a:pt x="626075" y="17876"/>
                      <a:pt x="657894" y="49695"/>
                    </a:cubicBezTo>
                    <a:cubicBezTo>
                      <a:pt x="689713" y="81514"/>
                      <a:pt x="707588" y="124669"/>
                      <a:pt x="707588" y="169668"/>
                    </a:cubicBezTo>
                    <a:lnTo>
                      <a:pt x="707588" y="527142"/>
                    </a:lnTo>
                    <a:cubicBezTo>
                      <a:pt x="707588" y="572141"/>
                      <a:pt x="689713" y="615296"/>
                      <a:pt x="657894" y="647115"/>
                    </a:cubicBezTo>
                    <a:cubicBezTo>
                      <a:pt x="626075" y="678934"/>
                      <a:pt x="582919" y="696810"/>
                      <a:pt x="537920" y="696810"/>
                    </a:cubicBezTo>
                    <a:lnTo>
                      <a:pt x="169668" y="696810"/>
                    </a:lnTo>
                    <a:cubicBezTo>
                      <a:pt x="124669" y="696810"/>
                      <a:pt x="81514" y="678934"/>
                      <a:pt x="49695" y="647115"/>
                    </a:cubicBezTo>
                    <a:cubicBezTo>
                      <a:pt x="17876" y="615296"/>
                      <a:pt x="0" y="572141"/>
                      <a:pt x="0" y="527142"/>
                    </a:cubicBezTo>
                    <a:lnTo>
                      <a:pt x="0" y="169668"/>
                    </a:lnTo>
                    <a:cubicBezTo>
                      <a:pt x="0" y="124669"/>
                      <a:pt x="17876" y="81514"/>
                      <a:pt x="49695" y="49695"/>
                    </a:cubicBezTo>
                    <a:cubicBezTo>
                      <a:pt x="81514" y="17876"/>
                      <a:pt x="124669" y="0"/>
                      <a:pt x="169668" y="0"/>
                    </a:cubicBezTo>
                    <a:close/>
                  </a:path>
                </a:pathLst>
              </a:custGeom>
              <a:solidFill>
                <a:srgbClr val="0767B2"/>
              </a:solidFill>
            </p:spPr>
          </p:sp>
          <p:sp>
            <p:nvSpPr>
              <p:cNvPr name="TextBox 14" id="14"/>
              <p:cNvSpPr txBox="true"/>
              <p:nvPr/>
            </p:nvSpPr>
            <p:spPr>
              <a:xfrm>
                <a:off x="0" y="-38100"/>
                <a:ext cx="707588" cy="73491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2711516">
              <a:off x="2722868" y="2519022"/>
              <a:ext cx="2634850" cy="2626960"/>
              <a:chOff x="0" y="0"/>
              <a:chExt cx="680984" cy="678945"/>
            </a:xfrm>
          </p:grpSpPr>
          <p:sp>
            <p:nvSpPr>
              <p:cNvPr name="Freeform 16" id="16"/>
              <p:cNvSpPr/>
              <p:nvPr/>
            </p:nvSpPr>
            <p:spPr>
              <a:xfrm flipH="false" flipV="false" rot="0">
                <a:off x="0" y="0"/>
                <a:ext cx="680984" cy="678945"/>
              </a:xfrm>
              <a:custGeom>
                <a:avLst/>
                <a:gdLst/>
                <a:ahLst/>
                <a:cxnLst/>
                <a:rect r="r" b="b" t="t" l="l"/>
                <a:pathLst>
                  <a:path h="678945" w="680984">
                    <a:moveTo>
                      <a:pt x="176297" y="0"/>
                    </a:moveTo>
                    <a:lnTo>
                      <a:pt x="504688" y="0"/>
                    </a:lnTo>
                    <a:cubicBezTo>
                      <a:pt x="551444" y="0"/>
                      <a:pt x="596286" y="18574"/>
                      <a:pt x="629348" y="51636"/>
                    </a:cubicBezTo>
                    <a:cubicBezTo>
                      <a:pt x="662410" y="84698"/>
                      <a:pt x="680984" y="129540"/>
                      <a:pt x="680984" y="176297"/>
                    </a:cubicBezTo>
                    <a:lnTo>
                      <a:pt x="680984" y="502648"/>
                    </a:lnTo>
                    <a:cubicBezTo>
                      <a:pt x="680984" y="549405"/>
                      <a:pt x="662410" y="594247"/>
                      <a:pt x="629348" y="627309"/>
                    </a:cubicBezTo>
                    <a:cubicBezTo>
                      <a:pt x="596286" y="660371"/>
                      <a:pt x="551444" y="678945"/>
                      <a:pt x="504688" y="678945"/>
                    </a:cubicBezTo>
                    <a:lnTo>
                      <a:pt x="176297" y="678945"/>
                    </a:lnTo>
                    <a:cubicBezTo>
                      <a:pt x="129540" y="678945"/>
                      <a:pt x="84698" y="660371"/>
                      <a:pt x="51636" y="627309"/>
                    </a:cubicBezTo>
                    <a:cubicBezTo>
                      <a:pt x="18574" y="594247"/>
                      <a:pt x="0" y="549405"/>
                      <a:pt x="0" y="502648"/>
                    </a:cubicBezTo>
                    <a:lnTo>
                      <a:pt x="0" y="176297"/>
                    </a:lnTo>
                    <a:cubicBezTo>
                      <a:pt x="0" y="129540"/>
                      <a:pt x="18574" y="84698"/>
                      <a:pt x="51636" y="51636"/>
                    </a:cubicBezTo>
                    <a:cubicBezTo>
                      <a:pt x="84698" y="18574"/>
                      <a:pt x="129540" y="0"/>
                      <a:pt x="176297" y="0"/>
                    </a:cubicBezTo>
                    <a:close/>
                  </a:path>
                </a:pathLst>
              </a:custGeom>
              <a:solidFill>
                <a:srgbClr val="000000">
                  <a:alpha val="0"/>
                </a:srgbClr>
              </a:solidFill>
              <a:ln w="257175" cap="rnd">
                <a:solidFill>
                  <a:srgbClr val="5E17EB"/>
                </a:solidFill>
                <a:prstDash val="solid"/>
                <a:round/>
              </a:ln>
            </p:spPr>
          </p:sp>
          <p:sp>
            <p:nvSpPr>
              <p:cNvPr name="TextBox 17" id="17"/>
              <p:cNvSpPr txBox="true"/>
              <p:nvPr/>
            </p:nvSpPr>
            <p:spPr>
              <a:xfrm>
                <a:off x="0" y="-38100"/>
                <a:ext cx="680984" cy="71704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452836" y="3245045"/>
              <a:ext cx="1174914" cy="117491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Freeform 21" id="21"/>
          <p:cNvSpPr/>
          <p:nvPr/>
        </p:nvSpPr>
        <p:spPr>
          <a:xfrm flipH="false" flipV="false" rot="0">
            <a:off x="1183199" y="3525944"/>
            <a:ext cx="1156688" cy="1156688"/>
          </a:xfrm>
          <a:custGeom>
            <a:avLst/>
            <a:gdLst/>
            <a:ahLst/>
            <a:cxnLst/>
            <a:rect r="r" b="b" t="t" l="l"/>
            <a:pathLst>
              <a:path h="1156688" w="1156688">
                <a:moveTo>
                  <a:pt x="0" y="0"/>
                </a:moveTo>
                <a:lnTo>
                  <a:pt x="1156688" y="0"/>
                </a:lnTo>
                <a:lnTo>
                  <a:pt x="1156688" y="1156688"/>
                </a:lnTo>
                <a:lnTo>
                  <a:pt x="0" y="1156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4502850" y="3650789"/>
            <a:ext cx="977346" cy="813862"/>
          </a:xfrm>
          <a:custGeom>
            <a:avLst/>
            <a:gdLst/>
            <a:ahLst/>
            <a:cxnLst/>
            <a:rect r="r" b="b" t="t" l="l"/>
            <a:pathLst>
              <a:path h="813862" w="977346">
                <a:moveTo>
                  <a:pt x="0" y="0"/>
                </a:moveTo>
                <a:lnTo>
                  <a:pt x="977346" y="0"/>
                </a:lnTo>
                <a:lnTo>
                  <a:pt x="977346" y="813863"/>
                </a:lnTo>
                <a:lnTo>
                  <a:pt x="0" y="8138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1302301" y="6918345"/>
            <a:ext cx="918485" cy="918485"/>
          </a:xfrm>
          <a:custGeom>
            <a:avLst/>
            <a:gdLst/>
            <a:ahLst/>
            <a:cxnLst/>
            <a:rect r="r" b="b" t="t" l="l"/>
            <a:pathLst>
              <a:path h="918485" w="918485">
                <a:moveTo>
                  <a:pt x="0" y="0"/>
                </a:moveTo>
                <a:lnTo>
                  <a:pt x="918484" y="0"/>
                </a:lnTo>
                <a:lnTo>
                  <a:pt x="918484" y="918485"/>
                </a:lnTo>
                <a:lnTo>
                  <a:pt x="0" y="918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4561611" y="6918345"/>
            <a:ext cx="938541" cy="938541"/>
          </a:xfrm>
          <a:custGeom>
            <a:avLst/>
            <a:gdLst/>
            <a:ahLst/>
            <a:cxnLst/>
            <a:rect r="r" b="b" t="t" l="l"/>
            <a:pathLst>
              <a:path h="938541" w="938541">
                <a:moveTo>
                  <a:pt x="0" y="0"/>
                </a:moveTo>
                <a:lnTo>
                  <a:pt x="938541" y="0"/>
                </a:lnTo>
                <a:lnTo>
                  <a:pt x="938541" y="938541"/>
                </a:lnTo>
                <a:lnTo>
                  <a:pt x="0" y="9385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7459086" y="2164118"/>
            <a:ext cx="10240806" cy="5972176"/>
          </a:xfrm>
          <a:prstGeom prst="rect">
            <a:avLst/>
          </a:prstGeom>
        </p:spPr>
        <p:txBody>
          <a:bodyPr anchor="t" rtlCol="false" tIns="0" lIns="0" bIns="0" rIns="0">
            <a:spAutoFit/>
          </a:bodyPr>
          <a:lstStyle/>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Chú trọng nghe giảng </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Học tốt chuyên ngành</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Học thêm các khóa học và Youtube</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Tự học 4 giờ/ngày </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Trao đổi học tập với giảng viên</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Sử dụng thành thạo các phần mềm</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Học thêm ngôn ngữ code</a:t>
            </a:r>
          </a:p>
          <a:p>
            <a:pPr algn="l" marL="863596" indent="-431798" lvl="1">
              <a:lnSpc>
                <a:spcPts val="5999"/>
              </a:lnSpc>
              <a:buFont typeface="Arial"/>
              <a:buChar char="•"/>
            </a:pPr>
            <a:r>
              <a:rPr lang="en-US" sz="3999">
                <a:solidFill>
                  <a:srgbClr val="000000"/>
                </a:solidFill>
                <a:latin typeface="Francois One"/>
                <a:ea typeface="Francois One"/>
                <a:cs typeface="Francois One"/>
                <a:sym typeface="Francois One"/>
              </a:rPr>
              <a:t>Luyện gõ 10 ngón</a:t>
            </a:r>
          </a:p>
        </p:txBody>
      </p:sp>
      <p:sp>
        <p:nvSpPr>
          <p:cNvPr name="TextBox 26" id="26"/>
          <p:cNvSpPr txBox="true"/>
          <p:nvPr/>
        </p:nvSpPr>
        <p:spPr>
          <a:xfrm rot="0">
            <a:off x="4135087" y="842060"/>
            <a:ext cx="10017825" cy="762000"/>
          </a:xfrm>
          <a:prstGeom prst="rect">
            <a:avLst/>
          </a:prstGeom>
        </p:spPr>
        <p:txBody>
          <a:bodyPr anchor="t" rtlCol="false" tIns="0" lIns="0" bIns="0" rIns="0">
            <a:spAutoFit/>
          </a:bodyPr>
          <a:lstStyle/>
          <a:p>
            <a:pPr algn="ctr">
              <a:lnSpc>
                <a:spcPts val="6000"/>
              </a:lnSpc>
            </a:pPr>
            <a:r>
              <a:rPr lang="en-US" sz="5000">
                <a:solidFill>
                  <a:srgbClr val="3849A2"/>
                </a:solidFill>
                <a:latin typeface="Francois One"/>
                <a:ea typeface="Francois One"/>
                <a:cs typeface="Francois One"/>
                <a:sym typeface="Francois One"/>
              </a:rPr>
              <a:t>HÀNH ĐỘNG VÀ THÓI QUEN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0">
            <a:off x="1159665" y="2721954"/>
            <a:ext cx="7581538" cy="6330584"/>
          </a:xfrm>
          <a:custGeom>
            <a:avLst/>
            <a:gdLst/>
            <a:ahLst/>
            <a:cxnLst/>
            <a:rect r="r" b="b" t="t" l="l"/>
            <a:pathLst>
              <a:path h="6330584" w="7581538">
                <a:moveTo>
                  <a:pt x="0" y="0"/>
                </a:moveTo>
                <a:lnTo>
                  <a:pt x="7581538" y="0"/>
                </a:lnTo>
                <a:lnTo>
                  <a:pt x="7581538" y="6330584"/>
                </a:lnTo>
                <a:lnTo>
                  <a:pt x="0" y="6330584"/>
                </a:lnTo>
                <a:lnTo>
                  <a:pt x="0" y="0"/>
                </a:lnTo>
                <a:close/>
              </a:path>
            </a:pathLst>
          </a:custGeom>
          <a:blipFill>
            <a:blip r:embed="rId2"/>
            <a:stretch>
              <a:fillRect l="0" t="0" r="0" b="0"/>
            </a:stretch>
          </a:blipFill>
          <a:ln cap="sq">
            <a:noFill/>
            <a:prstDash val="solid"/>
            <a:miter/>
          </a:ln>
        </p:spPr>
      </p:sp>
      <p:grpSp>
        <p:nvGrpSpPr>
          <p:cNvPr name="Group 3" id="3"/>
          <p:cNvGrpSpPr/>
          <p:nvPr/>
        </p:nvGrpSpPr>
        <p:grpSpPr>
          <a:xfrm rot="0">
            <a:off x="9630822" y="5985465"/>
            <a:ext cx="1119874" cy="111987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630822" y="4545171"/>
            <a:ext cx="1119874" cy="111987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630822" y="3102931"/>
            <a:ext cx="1119874" cy="111987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630822" y="7425556"/>
            <a:ext cx="1119874" cy="11198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9831898" y="3304007"/>
            <a:ext cx="717722" cy="717722"/>
          </a:xfrm>
          <a:custGeom>
            <a:avLst/>
            <a:gdLst/>
            <a:ahLst/>
            <a:cxnLst/>
            <a:rect r="r" b="b" t="t" l="l"/>
            <a:pathLst>
              <a:path h="717722" w="717722">
                <a:moveTo>
                  <a:pt x="0" y="0"/>
                </a:moveTo>
                <a:lnTo>
                  <a:pt x="717722" y="0"/>
                </a:lnTo>
                <a:lnTo>
                  <a:pt x="717722" y="717722"/>
                </a:lnTo>
                <a:lnTo>
                  <a:pt x="0" y="7177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9800703" y="4715052"/>
            <a:ext cx="780112" cy="780112"/>
          </a:xfrm>
          <a:custGeom>
            <a:avLst/>
            <a:gdLst/>
            <a:ahLst/>
            <a:cxnLst/>
            <a:rect r="r" b="b" t="t" l="l"/>
            <a:pathLst>
              <a:path h="780112" w="780112">
                <a:moveTo>
                  <a:pt x="0" y="0"/>
                </a:moveTo>
                <a:lnTo>
                  <a:pt x="780112" y="0"/>
                </a:lnTo>
                <a:lnTo>
                  <a:pt x="780112" y="780112"/>
                </a:lnTo>
                <a:lnTo>
                  <a:pt x="0" y="7801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9788571" y="6143214"/>
            <a:ext cx="804377" cy="804377"/>
          </a:xfrm>
          <a:custGeom>
            <a:avLst/>
            <a:gdLst/>
            <a:ahLst/>
            <a:cxnLst/>
            <a:rect r="r" b="b" t="t" l="l"/>
            <a:pathLst>
              <a:path h="804377" w="804377">
                <a:moveTo>
                  <a:pt x="0" y="0"/>
                </a:moveTo>
                <a:lnTo>
                  <a:pt x="804376" y="0"/>
                </a:lnTo>
                <a:lnTo>
                  <a:pt x="804376" y="804376"/>
                </a:lnTo>
                <a:lnTo>
                  <a:pt x="0" y="804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9805737" y="7605678"/>
            <a:ext cx="775078" cy="775078"/>
          </a:xfrm>
          <a:custGeom>
            <a:avLst/>
            <a:gdLst/>
            <a:ahLst/>
            <a:cxnLst/>
            <a:rect r="r" b="b" t="t" l="l"/>
            <a:pathLst>
              <a:path h="775078" w="775078">
                <a:moveTo>
                  <a:pt x="0" y="0"/>
                </a:moveTo>
                <a:lnTo>
                  <a:pt x="775078" y="0"/>
                </a:lnTo>
                <a:lnTo>
                  <a:pt x="775078" y="775078"/>
                </a:lnTo>
                <a:lnTo>
                  <a:pt x="0" y="7750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2055887" y="7090397"/>
            <a:ext cx="717722" cy="717722"/>
          </a:xfrm>
          <a:custGeom>
            <a:avLst/>
            <a:gdLst/>
            <a:ahLst/>
            <a:cxnLst/>
            <a:rect r="r" b="b" t="t" l="l"/>
            <a:pathLst>
              <a:path h="717722" w="717722">
                <a:moveTo>
                  <a:pt x="0" y="0"/>
                </a:moveTo>
                <a:lnTo>
                  <a:pt x="717722" y="0"/>
                </a:lnTo>
                <a:lnTo>
                  <a:pt x="717722" y="717723"/>
                </a:lnTo>
                <a:lnTo>
                  <a:pt x="0" y="7177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993498" y="5064820"/>
            <a:ext cx="780112" cy="780112"/>
          </a:xfrm>
          <a:custGeom>
            <a:avLst/>
            <a:gdLst/>
            <a:ahLst/>
            <a:cxnLst/>
            <a:rect r="r" b="b" t="t" l="l"/>
            <a:pathLst>
              <a:path h="780112" w="780112">
                <a:moveTo>
                  <a:pt x="0" y="0"/>
                </a:moveTo>
                <a:lnTo>
                  <a:pt x="780111" y="0"/>
                </a:lnTo>
                <a:lnTo>
                  <a:pt x="780111" y="780112"/>
                </a:lnTo>
                <a:lnTo>
                  <a:pt x="0" y="7801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3439553" y="3591642"/>
            <a:ext cx="804377" cy="804377"/>
          </a:xfrm>
          <a:custGeom>
            <a:avLst/>
            <a:gdLst/>
            <a:ahLst/>
            <a:cxnLst/>
            <a:rect r="r" b="b" t="t" l="l"/>
            <a:pathLst>
              <a:path h="804377" w="804377">
                <a:moveTo>
                  <a:pt x="0" y="0"/>
                </a:moveTo>
                <a:lnTo>
                  <a:pt x="804377" y="0"/>
                </a:lnTo>
                <a:lnTo>
                  <a:pt x="804377" y="804377"/>
                </a:lnTo>
                <a:lnTo>
                  <a:pt x="0" y="8043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5597209" y="3620941"/>
            <a:ext cx="775078" cy="775078"/>
          </a:xfrm>
          <a:custGeom>
            <a:avLst/>
            <a:gdLst/>
            <a:ahLst/>
            <a:cxnLst/>
            <a:rect r="r" b="b" t="t" l="l"/>
            <a:pathLst>
              <a:path h="775078" w="775078">
                <a:moveTo>
                  <a:pt x="0" y="0"/>
                </a:moveTo>
                <a:lnTo>
                  <a:pt x="775078" y="0"/>
                </a:lnTo>
                <a:lnTo>
                  <a:pt x="775078" y="775078"/>
                </a:lnTo>
                <a:lnTo>
                  <a:pt x="0" y="7750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7028021" y="7005876"/>
            <a:ext cx="923961" cy="915876"/>
          </a:xfrm>
          <a:custGeom>
            <a:avLst/>
            <a:gdLst/>
            <a:ahLst/>
            <a:cxnLst/>
            <a:rect r="r" b="b" t="t" l="l"/>
            <a:pathLst>
              <a:path h="915876" w="923961">
                <a:moveTo>
                  <a:pt x="0" y="0"/>
                </a:moveTo>
                <a:lnTo>
                  <a:pt x="923961" y="0"/>
                </a:lnTo>
                <a:lnTo>
                  <a:pt x="923961" y="915876"/>
                </a:lnTo>
                <a:lnTo>
                  <a:pt x="0" y="9158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false" flipV="false" rot="0">
            <a:off x="6880569" y="4944128"/>
            <a:ext cx="1218865" cy="1218865"/>
          </a:xfrm>
          <a:custGeom>
            <a:avLst/>
            <a:gdLst/>
            <a:ahLst/>
            <a:cxnLst/>
            <a:rect r="r" b="b" t="t" l="l"/>
            <a:pathLst>
              <a:path h="1218865" w="1218865">
                <a:moveTo>
                  <a:pt x="0" y="0"/>
                </a:moveTo>
                <a:lnTo>
                  <a:pt x="1218865" y="0"/>
                </a:lnTo>
                <a:lnTo>
                  <a:pt x="1218865" y="1218864"/>
                </a:lnTo>
                <a:lnTo>
                  <a:pt x="0" y="121886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5" id="25"/>
          <p:cNvSpPr txBox="true"/>
          <p:nvPr/>
        </p:nvSpPr>
        <p:spPr>
          <a:xfrm rot="0">
            <a:off x="11028089" y="3309647"/>
            <a:ext cx="2729627" cy="596899"/>
          </a:xfrm>
          <a:prstGeom prst="rect">
            <a:avLst/>
          </a:prstGeom>
        </p:spPr>
        <p:txBody>
          <a:bodyPr anchor="t" rtlCol="false" tIns="0" lIns="0" bIns="0" rIns="0">
            <a:spAutoFit/>
          </a:bodyPr>
          <a:lstStyle/>
          <a:p>
            <a:pPr algn="ctr">
              <a:lnSpc>
                <a:spcPts val="4900"/>
              </a:lnSpc>
            </a:pPr>
            <a:r>
              <a:rPr lang="en-US" sz="3500">
                <a:solidFill>
                  <a:srgbClr val="000000"/>
                </a:solidFill>
                <a:latin typeface="Francois One"/>
                <a:ea typeface="Francois One"/>
                <a:cs typeface="Francois One"/>
                <a:sym typeface="Francois One"/>
              </a:rPr>
              <a:t>Ngủ trước 23h</a:t>
            </a:r>
          </a:p>
        </p:txBody>
      </p:sp>
      <p:sp>
        <p:nvSpPr>
          <p:cNvPr name="TextBox 26" id="26"/>
          <p:cNvSpPr txBox="true"/>
          <p:nvPr/>
        </p:nvSpPr>
        <p:spPr>
          <a:xfrm rot="0">
            <a:off x="11028089" y="4773321"/>
            <a:ext cx="4125424" cy="596899"/>
          </a:xfrm>
          <a:prstGeom prst="rect">
            <a:avLst/>
          </a:prstGeom>
        </p:spPr>
        <p:txBody>
          <a:bodyPr anchor="t" rtlCol="false" tIns="0" lIns="0" bIns="0" rIns="0">
            <a:spAutoFit/>
          </a:bodyPr>
          <a:lstStyle/>
          <a:p>
            <a:pPr algn="l">
              <a:lnSpc>
                <a:spcPts val="4900"/>
              </a:lnSpc>
            </a:pPr>
            <a:r>
              <a:rPr lang="en-US" sz="3500">
                <a:solidFill>
                  <a:srgbClr val="000000"/>
                </a:solidFill>
                <a:latin typeface="Francois One"/>
                <a:ea typeface="Francois One"/>
                <a:cs typeface="Francois One"/>
                <a:sym typeface="Francois One"/>
              </a:rPr>
              <a:t>Ăn uống điều độ</a:t>
            </a:r>
          </a:p>
        </p:txBody>
      </p:sp>
      <p:sp>
        <p:nvSpPr>
          <p:cNvPr name="TextBox 27" id="27"/>
          <p:cNvSpPr txBox="true"/>
          <p:nvPr/>
        </p:nvSpPr>
        <p:spPr>
          <a:xfrm rot="0">
            <a:off x="11028089" y="6213615"/>
            <a:ext cx="4596765" cy="596899"/>
          </a:xfrm>
          <a:prstGeom prst="rect">
            <a:avLst/>
          </a:prstGeom>
        </p:spPr>
        <p:txBody>
          <a:bodyPr anchor="t" rtlCol="false" tIns="0" lIns="0" bIns="0" rIns="0">
            <a:spAutoFit/>
          </a:bodyPr>
          <a:lstStyle/>
          <a:p>
            <a:pPr algn="ctr">
              <a:lnSpc>
                <a:spcPts val="4900"/>
              </a:lnSpc>
            </a:pPr>
            <a:r>
              <a:rPr lang="en-US" sz="3500">
                <a:solidFill>
                  <a:srgbClr val="000000"/>
                </a:solidFill>
                <a:latin typeface="Francois One"/>
                <a:ea typeface="Francois One"/>
                <a:cs typeface="Francois One"/>
                <a:sym typeface="Francois One"/>
              </a:rPr>
              <a:t>Không tiêu xài hoang phí</a:t>
            </a:r>
          </a:p>
        </p:txBody>
      </p:sp>
      <p:sp>
        <p:nvSpPr>
          <p:cNvPr name="TextBox 28" id="28"/>
          <p:cNvSpPr txBox="true"/>
          <p:nvPr/>
        </p:nvSpPr>
        <p:spPr>
          <a:xfrm rot="0">
            <a:off x="11028089" y="7653706"/>
            <a:ext cx="3510082" cy="596899"/>
          </a:xfrm>
          <a:prstGeom prst="rect">
            <a:avLst/>
          </a:prstGeom>
        </p:spPr>
        <p:txBody>
          <a:bodyPr anchor="t" rtlCol="false" tIns="0" lIns="0" bIns="0" rIns="0">
            <a:spAutoFit/>
          </a:bodyPr>
          <a:lstStyle/>
          <a:p>
            <a:pPr algn="ctr">
              <a:lnSpc>
                <a:spcPts val="4900"/>
              </a:lnSpc>
            </a:pPr>
            <a:r>
              <a:rPr lang="en-US" sz="3500">
                <a:solidFill>
                  <a:srgbClr val="000000"/>
                </a:solidFill>
                <a:latin typeface="Francois One"/>
                <a:ea typeface="Francois One"/>
                <a:cs typeface="Francois One"/>
                <a:sym typeface="Francois One"/>
              </a:rPr>
              <a:t>Gọi hỏi thăm bố mẹ</a:t>
            </a:r>
          </a:p>
        </p:txBody>
      </p:sp>
      <p:sp>
        <p:nvSpPr>
          <p:cNvPr name="TextBox 29" id="29"/>
          <p:cNvSpPr txBox="true"/>
          <p:nvPr/>
        </p:nvSpPr>
        <p:spPr>
          <a:xfrm rot="0">
            <a:off x="4135087" y="842060"/>
            <a:ext cx="10017825" cy="762000"/>
          </a:xfrm>
          <a:prstGeom prst="rect">
            <a:avLst/>
          </a:prstGeom>
        </p:spPr>
        <p:txBody>
          <a:bodyPr anchor="t" rtlCol="false" tIns="0" lIns="0" bIns="0" rIns="0">
            <a:spAutoFit/>
          </a:bodyPr>
          <a:lstStyle/>
          <a:p>
            <a:pPr algn="ctr">
              <a:lnSpc>
                <a:spcPts val="6000"/>
              </a:lnSpc>
            </a:pPr>
            <a:r>
              <a:rPr lang="en-US" sz="5000">
                <a:solidFill>
                  <a:srgbClr val="0767B2"/>
                </a:solidFill>
                <a:latin typeface="Francois One"/>
                <a:ea typeface="Francois One"/>
                <a:cs typeface="Francois One"/>
                <a:sym typeface="Francois One"/>
              </a:rPr>
              <a:t>HÀNH ĐỘNG VÀ THÓI QUEN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960825" y="5322553"/>
            <a:ext cx="20209651" cy="7277633"/>
            <a:chOff x="0" y="0"/>
            <a:chExt cx="5322706" cy="1916743"/>
          </a:xfrm>
        </p:grpSpPr>
        <p:sp>
          <p:nvSpPr>
            <p:cNvPr name="Freeform 3" id="3"/>
            <p:cNvSpPr/>
            <p:nvPr/>
          </p:nvSpPr>
          <p:spPr>
            <a:xfrm flipH="false" flipV="false" rot="0">
              <a:off x="0" y="0"/>
              <a:ext cx="5322707" cy="1916743"/>
            </a:xfrm>
            <a:custGeom>
              <a:avLst/>
              <a:gdLst/>
              <a:ahLst/>
              <a:cxnLst/>
              <a:rect r="r" b="b" t="t" l="l"/>
              <a:pathLst>
                <a:path h="1916743" w="5322707">
                  <a:moveTo>
                    <a:pt x="0" y="0"/>
                  </a:moveTo>
                  <a:lnTo>
                    <a:pt x="5322707" y="0"/>
                  </a:lnTo>
                  <a:lnTo>
                    <a:pt x="5322707" y="1916743"/>
                  </a:lnTo>
                  <a:lnTo>
                    <a:pt x="0" y="1916743"/>
                  </a:lnTo>
                  <a:close/>
                </a:path>
              </a:pathLst>
            </a:custGeom>
            <a:solidFill>
              <a:srgbClr val="0767B2"/>
            </a:solidFill>
          </p:spPr>
        </p:sp>
        <p:sp>
          <p:nvSpPr>
            <p:cNvPr name="TextBox 4" id="4"/>
            <p:cNvSpPr txBox="true"/>
            <p:nvPr/>
          </p:nvSpPr>
          <p:spPr>
            <a:xfrm>
              <a:off x="0" y="-38100"/>
              <a:ext cx="5322706" cy="195484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670914" y="3395194"/>
            <a:ext cx="3496611" cy="3496611"/>
            <a:chOff x="0" y="0"/>
            <a:chExt cx="4662149" cy="4662149"/>
          </a:xfrm>
        </p:grpSpPr>
        <p:sp>
          <p:nvSpPr>
            <p:cNvPr name="Freeform 6" id="6"/>
            <p:cNvSpPr/>
            <p:nvPr/>
          </p:nvSpPr>
          <p:spPr>
            <a:xfrm flipH="false" flipV="false" rot="0">
              <a:off x="0" y="0"/>
              <a:ext cx="4662149" cy="4662149"/>
            </a:xfrm>
            <a:custGeom>
              <a:avLst/>
              <a:gdLst/>
              <a:ahLst/>
              <a:cxnLst/>
              <a:rect r="r" b="b" t="t" l="l"/>
              <a:pathLst>
                <a:path h="4662149" w="4662149">
                  <a:moveTo>
                    <a:pt x="0" y="0"/>
                  </a:moveTo>
                  <a:lnTo>
                    <a:pt x="4662149" y="0"/>
                  </a:lnTo>
                  <a:lnTo>
                    <a:pt x="4662149" y="4662149"/>
                  </a:lnTo>
                  <a:lnTo>
                    <a:pt x="0" y="4662149"/>
                  </a:lnTo>
                  <a:lnTo>
                    <a:pt x="0" y="0"/>
                  </a:lnTo>
                  <a:close/>
                </a:path>
              </a:pathLst>
            </a:custGeom>
            <a:blipFill>
              <a:blip r:embed="rId2">
                <a:alphaModFix amt="79000"/>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479460" y="479460"/>
              <a:ext cx="3703228" cy="370322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17EB"/>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933073" y="1190234"/>
              <a:ext cx="2796003" cy="2156417"/>
            </a:xfrm>
            <a:custGeom>
              <a:avLst/>
              <a:gdLst/>
              <a:ahLst/>
              <a:cxnLst/>
              <a:rect r="r" b="b" t="t" l="l"/>
              <a:pathLst>
                <a:path h="2156417" w="2796003">
                  <a:moveTo>
                    <a:pt x="0" y="0"/>
                  </a:moveTo>
                  <a:lnTo>
                    <a:pt x="2796003" y="0"/>
                  </a:lnTo>
                  <a:lnTo>
                    <a:pt x="2796003" y="2156417"/>
                  </a:lnTo>
                  <a:lnTo>
                    <a:pt x="0" y="2156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3120475" y="3395194"/>
            <a:ext cx="3496611" cy="3496611"/>
            <a:chOff x="0" y="0"/>
            <a:chExt cx="4662149" cy="4662149"/>
          </a:xfrm>
        </p:grpSpPr>
        <p:sp>
          <p:nvSpPr>
            <p:cNvPr name="Freeform 12" id="12"/>
            <p:cNvSpPr/>
            <p:nvPr/>
          </p:nvSpPr>
          <p:spPr>
            <a:xfrm flipH="false" flipV="false" rot="0">
              <a:off x="0" y="0"/>
              <a:ext cx="4662149" cy="4662149"/>
            </a:xfrm>
            <a:custGeom>
              <a:avLst/>
              <a:gdLst/>
              <a:ahLst/>
              <a:cxnLst/>
              <a:rect r="r" b="b" t="t" l="l"/>
              <a:pathLst>
                <a:path h="4662149" w="4662149">
                  <a:moveTo>
                    <a:pt x="0" y="0"/>
                  </a:moveTo>
                  <a:lnTo>
                    <a:pt x="4662149" y="0"/>
                  </a:lnTo>
                  <a:lnTo>
                    <a:pt x="4662149" y="4662149"/>
                  </a:lnTo>
                  <a:lnTo>
                    <a:pt x="0" y="4662149"/>
                  </a:lnTo>
                  <a:lnTo>
                    <a:pt x="0" y="0"/>
                  </a:lnTo>
                  <a:close/>
                </a:path>
              </a:pathLst>
            </a:custGeom>
            <a:blipFill>
              <a:blip r:embed="rId2">
                <a:alphaModFix amt="79000"/>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479460" y="479460"/>
              <a:ext cx="3703228" cy="370322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E17EB"/>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975802" y="1358716"/>
              <a:ext cx="2710545" cy="1819454"/>
            </a:xfrm>
            <a:custGeom>
              <a:avLst/>
              <a:gdLst/>
              <a:ahLst/>
              <a:cxnLst/>
              <a:rect r="r" b="b" t="t" l="l"/>
              <a:pathLst>
                <a:path h="1819454" w="2710545">
                  <a:moveTo>
                    <a:pt x="0" y="0"/>
                  </a:moveTo>
                  <a:lnTo>
                    <a:pt x="2710545" y="0"/>
                  </a:lnTo>
                  <a:lnTo>
                    <a:pt x="2710545" y="1819454"/>
                  </a:lnTo>
                  <a:lnTo>
                    <a:pt x="0" y="1819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7" id="17"/>
          <p:cNvSpPr txBox="true"/>
          <p:nvPr/>
        </p:nvSpPr>
        <p:spPr>
          <a:xfrm rot="0">
            <a:off x="3120475" y="1193425"/>
            <a:ext cx="12047050" cy="857250"/>
          </a:xfrm>
          <a:prstGeom prst="rect">
            <a:avLst/>
          </a:prstGeom>
        </p:spPr>
        <p:txBody>
          <a:bodyPr anchor="t" rtlCol="false" tIns="0" lIns="0" bIns="0" rIns="0">
            <a:spAutoFit/>
          </a:bodyPr>
          <a:lstStyle/>
          <a:p>
            <a:pPr algn="ctr">
              <a:lnSpc>
                <a:spcPts val="6719"/>
              </a:lnSpc>
            </a:pPr>
            <a:r>
              <a:rPr lang="en-US" sz="5599">
                <a:solidFill>
                  <a:srgbClr val="0767B2"/>
                </a:solidFill>
                <a:latin typeface="Francois One"/>
                <a:ea typeface="Francois One"/>
                <a:cs typeface="Francois One"/>
                <a:sym typeface="Francois One"/>
              </a:rPr>
              <a:t>CÁC HOẠT ĐỘNG SẼ THAM GIA</a:t>
            </a:r>
          </a:p>
        </p:txBody>
      </p:sp>
      <p:sp>
        <p:nvSpPr>
          <p:cNvPr name="TextBox 18" id="18"/>
          <p:cNvSpPr txBox="true"/>
          <p:nvPr/>
        </p:nvSpPr>
        <p:spPr>
          <a:xfrm rot="0">
            <a:off x="3456889" y="6994659"/>
            <a:ext cx="2823783" cy="679450"/>
          </a:xfrm>
          <a:prstGeom prst="rect">
            <a:avLst/>
          </a:prstGeom>
        </p:spPr>
        <p:txBody>
          <a:bodyPr anchor="t" rtlCol="false" tIns="0" lIns="0" bIns="0" rIns="0">
            <a:spAutoFit/>
          </a:bodyPr>
          <a:lstStyle/>
          <a:p>
            <a:pPr algn="ctr">
              <a:lnSpc>
                <a:spcPts val="5600"/>
              </a:lnSpc>
              <a:spcBef>
                <a:spcPct val="0"/>
              </a:spcBef>
            </a:pPr>
            <a:r>
              <a:rPr lang="en-US" sz="4000">
                <a:solidFill>
                  <a:srgbClr val="FFFFFF"/>
                </a:solidFill>
                <a:latin typeface="Francois One"/>
                <a:ea typeface="Francois One"/>
                <a:cs typeface="Francois One"/>
                <a:sym typeface="Francois One"/>
              </a:rPr>
              <a:t>POLY RUN</a:t>
            </a:r>
          </a:p>
        </p:txBody>
      </p:sp>
      <p:sp>
        <p:nvSpPr>
          <p:cNvPr name="TextBox 19" id="19"/>
          <p:cNvSpPr txBox="true"/>
          <p:nvPr/>
        </p:nvSpPr>
        <p:spPr>
          <a:xfrm rot="0">
            <a:off x="12007328" y="6642234"/>
            <a:ext cx="2823783" cy="1384300"/>
          </a:xfrm>
          <a:prstGeom prst="rect">
            <a:avLst/>
          </a:prstGeom>
        </p:spPr>
        <p:txBody>
          <a:bodyPr anchor="t" rtlCol="false" tIns="0" lIns="0" bIns="0" rIns="0">
            <a:spAutoFit/>
          </a:bodyPr>
          <a:lstStyle/>
          <a:p>
            <a:pPr algn="ctr">
              <a:lnSpc>
                <a:spcPts val="5600"/>
              </a:lnSpc>
            </a:pPr>
            <a:r>
              <a:rPr lang="en-US" sz="4000">
                <a:solidFill>
                  <a:srgbClr val="FFFFFF"/>
                </a:solidFill>
                <a:latin typeface="Francois One"/>
                <a:ea typeface="Francois One"/>
                <a:cs typeface="Francois One"/>
                <a:sym typeface="Francois One"/>
              </a:rPr>
              <a:t>Câu lạc bộ </a:t>
            </a:r>
          </a:p>
          <a:p>
            <a:pPr algn="ctr">
              <a:lnSpc>
                <a:spcPts val="5600"/>
              </a:lnSpc>
              <a:spcBef>
                <a:spcPct val="0"/>
              </a:spcBef>
            </a:pPr>
            <a:r>
              <a:rPr lang="en-US" sz="4000">
                <a:solidFill>
                  <a:srgbClr val="FFFFFF"/>
                </a:solidFill>
                <a:latin typeface="Francois One"/>
                <a:ea typeface="Francois One"/>
                <a:cs typeface="Francois One"/>
                <a:sym typeface="Francois One"/>
              </a:rPr>
              <a:t>CNTT</a:t>
            </a:r>
          </a:p>
        </p:txBody>
      </p:sp>
      <p:sp>
        <p:nvSpPr>
          <p:cNvPr name="Freeform 20" id="20"/>
          <p:cNvSpPr/>
          <p:nvPr/>
        </p:nvSpPr>
        <p:spPr>
          <a:xfrm flipH="false" flipV="false" rot="0">
            <a:off x="14831111" y="798570"/>
            <a:ext cx="3027066" cy="2504209"/>
          </a:xfrm>
          <a:custGeom>
            <a:avLst/>
            <a:gdLst/>
            <a:ahLst/>
            <a:cxnLst/>
            <a:rect r="r" b="b" t="t" l="l"/>
            <a:pathLst>
              <a:path h="2504209" w="3027066">
                <a:moveTo>
                  <a:pt x="0" y="0"/>
                </a:moveTo>
                <a:lnTo>
                  <a:pt x="3027066" y="0"/>
                </a:lnTo>
                <a:lnTo>
                  <a:pt x="3027066" y="2504209"/>
                </a:lnTo>
                <a:lnTo>
                  <a:pt x="0" y="250420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1374039" y="3217924"/>
            <a:ext cx="10518039" cy="10244806"/>
            <a:chOff x="0" y="0"/>
            <a:chExt cx="834478" cy="812800"/>
          </a:xfrm>
        </p:grpSpPr>
        <p:sp>
          <p:nvSpPr>
            <p:cNvPr name="Freeform 3" id="3"/>
            <p:cNvSpPr/>
            <p:nvPr/>
          </p:nvSpPr>
          <p:spPr>
            <a:xfrm flipH="false" flipV="false" rot="0">
              <a:off x="0" y="0"/>
              <a:ext cx="834478" cy="812800"/>
            </a:xfrm>
            <a:custGeom>
              <a:avLst/>
              <a:gdLst/>
              <a:ahLst/>
              <a:cxnLst/>
              <a:rect r="r" b="b" t="t" l="l"/>
              <a:pathLst>
                <a:path h="812800" w="834478">
                  <a:moveTo>
                    <a:pt x="417239" y="0"/>
                  </a:moveTo>
                  <a:cubicBezTo>
                    <a:pt x="186804" y="0"/>
                    <a:pt x="0" y="181951"/>
                    <a:pt x="0" y="406400"/>
                  </a:cubicBezTo>
                  <a:cubicBezTo>
                    <a:pt x="0" y="630849"/>
                    <a:pt x="186804" y="812800"/>
                    <a:pt x="417239" y="812800"/>
                  </a:cubicBezTo>
                  <a:cubicBezTo>
                    <a:pt x="647673" y="812800"/>
                    <a:pt x="834478" y="630849"/>
                    <a:pt x="834478" y="406400"/>
                  </a:cubicBezTo>
                  <a:cubicBezTo>
                    <a:pt x="834478" y="181951"/>
                    <a:pt x="647673" y="0"/>
                    <a:pt x="417239" y="0"/>
                  </a:cubicBezTo>
                  <a:close/>
                </a:path>
              </a:pathLst>
            </a:custGeom>
            <a:solidFill>
              <a:srgbClr val="0767B2"/>
            </a:solidFill>
          </p:spPr>
        </p:sp>
        <p:sp>
          <p:nvSpPr>
            <p:cNvPr name="TextBox 4" id="4"/>
            <p:cNvSpPr txBox="true"/>
            <p:nvPr/>
          </p:nvSpPr>
          <p:spPr>
            <a:xfrm>
              <a:off x="78232" y="38100"/>
              <a:ext cx="678013"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9144000" y="3217924"/>
            <a:ext cx="10518039" cy="10244806"/>
            <a:chOff x="0" y="0"/>
            <a:chExt cx="834478" cy="812800"/>
          </a:xfrm>
        </p:grpSpPr>
        <p:sp>
          <p:nvSpPr>
            <p:cNvPr name="Freeform 6" id="6"/>
            <p:cNvSpPr/>
            <p:nvPr/>
          </p:nvSpPr>
          <p:spPr>
            <a:xfrm flipH="false" flipV="false" rot="0">
              <a:off x="0" y="0"/>
              <a:ext cx="834478" cy="812800"/>
            </a:xfrm>
            <a:custGeom>
              <a:avLst/>
              <a:gdLst/>
              <a:ahLst/>
              <a:cxnLst/>
              <a:rect r="r" b="b" t="t" l="l"/>
              <a:pathLst>
                <a:path h="812800" w="834478">
                  <a:moveTo>
                    <a:pt x="417239" y="0"/>
                  </a:moveTo>
                  <a:cubicBezTo>
                    <a:pt x="186804" y="0"/>
                    <a:pt x="0" y="181951"/>
                    <a:pt x="0" y="406400"/>
                  </a:cubicBezTo>
                  <a:cubicBezTo>
                    <a:pt x="0" y="630849"/>
                    <a:pt x="186804" y="812800"/>
                    <a:pt x="417239" y="812800"/>
                  </a:cubicBezTo>
                  <a:cubicBezTo>
                    <a:pt x="647673" y="812800"/>
                    <a:pt x="834478" y="630849"/>
                    <a:pt x="834478" y="406400"/>
                  </a:cubicBezTo>
                  <a:cubicBezTo>
                    <a:pt x="834478" y="181951"/>
                    <a:pt x="647673" y="0"/>
                    <a:pt x="417239" y="0"/>
                  </a:cubicBezTo>
                  <a:close/>
                </a:path>
              </a:pathLst>
            </a:custGeom>
            <a:solidFill>
              <a:srgbClr val="0767B2"/>
            </a:solidFill>
          </p:spPr>
        </p:sp>
        <p:sp>
          <p:nvSpPr>
            <p:cNvPr name="TextBox 7" id="7"/>
            <p:cNvSpPr txBox="true"/>
            <p:nvPr/>
          </p:nvSpPr>
          <p:spPr>
            <a:xfrm>
              <a:off x="78232" y="38100"/>
              <a:ext cx="678013"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414848" y="4310734"/>
            <a:ext cx="2940265" cy="2940265"/>
          </a:xfrm>
          <a:custGeom>
            <a:avLst/>
            <a:gdLst/>
            <a:ahLst/>
            <a:cxnLst/>
            <a:rect r="r" b="b" t="t" l="l"/>
            <a:pathLst>
              <a:path h="2940265" w="2940265">
                <a:moveTo>
                  <a:pt x="0" y="0"/>
                </a:moveTo>
                <a:lnTo>
                  <a:pt x="2940265" y="0"/>
                </a:lnTo>
                <a:lnTo>
                  <a:pt x="2940265" y="2940265"/>
                </a:lnTo>
                <a:lnTo>
                  <a:pt x="0" y="29402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695105" y="4590991"/>
            <a:ext cx="2379751" cy="23797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733096" y="4310734"/>
            <a:ext cx="2940265" cy="2940265"/>
          </a:xfrm>
          <a:custGeom>
            <a:avLst/>
            <a:gdLst/>
            <a:ahLst/>
            <a:cxnLst/>
            <a:rect r="r" b="b" t="t" l="l"/>
            <a:pathLst>
              <a:path h="2940265" w="2940265">
                <a:moveTo>
                  <a:pt x="0" y="0"/>
                </a:moveTo>
                <a:lnTo>
                  <a:pt x="2940265" y="0"/>
                </a:lnTo>
                <a:lnTo>
                  <a:pt x="2940265" y="2940265"/>
                </a:lnTo>
                <a:lnTo>
                  <a:pt x="0" y="29402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3013353" y="4590991"/>
            <a:ext cx="2379751" cy="23797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3247614" y="5143500"/>
            <a:ext cx="1274733" cy="1274733"/>
          </a:xfrm>
          <a:custGeom>
            <a:avLst/>
            <a:gdLst/>
            <a:ahLst/>
            <a:cxnLst/>
            <a:rect r="r" b="b" t="t" l="l"/>
            <a:pathLst>
              <a:path h="1274733" w="1274733">
                <a:moveTo>
                  <a:pt x="0" y="0"/>
                </a:moveTo>
                <a:lnTo>
                  <a:pt x="1274733" y="0"/>
                </a:lnTo>
                <a:lnTo>
                  <a:pt x="1274733" y="1274733"/>
                </a:lnTo>
                <a:lnTo>
                  <a:pt x="0" y="12747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7" id="17"/>
          <p:cNvSpPr txBox="true"/>
          <p:nvPr/>
        </p:nvSpPr>
        <p:spPr>
          <a:xfrm rot="0">
            <a:off x="2293629" y="1019175"/>
            <a:ext cx="13700743" cy="857250"/>
          </a:xfrm>
          <a:prstGeom prst="rect">
            <a:avLst/>
          </a:prstGeom>
        </p:spPr>
        <p:txBody>
          <a:bodyPr anchor="t" rtlCol="false" tIns="0" lIns="0" bIns="0" rIns="0">
            <a:spAutoFit/>
          </a:bodyPr>
          <a:lstStyle/>
          <a:p>
            <a:pPr algn="ctr">
              <a:lnSpc>
                <a:spcPts val="6720"/>
              </a:lnSpc>
            </a:pPr>
            <a:r>
              <a:rPr lang="en-US" sz="5600">
                <a:solidFill>
                  <a:srgbClr val="0767B2"/>
                </a:solidFill>
                <a:latin typeface="Francois One"/>
                <a:ea typeface="Francois One"/>
                <a:cs typeface="Francois One"/>
                <a:sym typeface="Francois One"/>
              </a:rPr>
              <a:t>CÁC MÔN SẼ LÀM NHÓM TRƯỞNG</a:t>
            </a:r>
          </a:p>
        </p:txBody>
      </p:sp>
      <p:sp>
        <p:nvSpPr>
          <p:cNvPr name="TextBox 18" id="18"/>
          <p:cNvSpPr txBox="true"/>
          <p:nvPr/>
        </p:nvSpPr>
        <p:spPr>
          <a:xfrm rot="0">
            <a:off x="1202393" y="7560827"/>
            <a:ext cx="5365174" cy="590550"/>
          </a:xfrm>
          <a:prstGeom prst="rect">
            <a:avLst/>
          </a:prstGeom>
        </p:spPr>
        <p:txBody>
          <a:bodyPr anchor="t" rtlCol="false" tIns="0" lIns="0" bIns="0" rIns="0">
            <a:spAutoFit/>
          </a:bodyPr>
          <a:lstStyle/>
          <a:p>
            <a:pPr algn="ctr">
              <a:lnSpc>
                <a:spcPts val="4782"/>
              </a:lnSpc>
            </a:pPr>
            <a:r>
              <a:rPr lang="en-US" sz="3985">
                <a:solidFill>
                  <a:srgbClr val="FFFFFF"/>
                </a:solidFill>
                <a:latin typeface="Francois One"/>
                <a:ea typeface="Francois One"/>
                <a:cs typeface="Francois One"/>
                <a:sym typeface="Francois One"/>
              </a:rPr>
              <a:t>KỸ NĂNG LÀM VIỆC</a:t>
            </a:r>
          </a:p>
        </p:txBody>
      </p:sp>
      <p:sp>
        <p:nvSpPr>
          <p:cNvPr name="TextBox 19" id="19"/>
          <p:cNvSpPr txBox="true"/>
          <p:nvPr/>
        </p:nvSpPr>
        <p:spPr>
          <a:xfrm rot="0">
            <a:off x="11002528" y="7565661"/>
            <a:ext cx="6800983" cy="590550"/>
          </a:xfrm>
          <a:prstGeom prst="rect">
            <a:avLst/>
          </a:prstGeom>
        </p:spPr>
        <p:txBody>
          <a:bodyPr anchor="t" rtlCol="false" tIns="0" lIns="0" bIns="0" rIns="0">
            <a:spAutoFit/>
          </a:bodyPr>
          <a:lstStyle/>
          <a:p>
            <a:pPr algn="ctr">
              <a:lnSpc>
                <a:spcPts val="4782"/>
              </a:lnSpc>
            </a:pPr>
            <a:r>
              <a:rPr lang="en-US" sz="3985">
                <a:solidFill>
                  <a:srgbClr val="FFFFFF"/>
                </a:solidFill>
                <a:latin typeface="Francois One"/>
                <a:ea typeface="Francois One"/>
                <a:cs typeface="Francois One"/>
                <a:sym typeface="Francois One"/>
              </a:rPr>
              <a:t>KHỞI SỰ DOANH NGHIỆP</a:t>
            </a:r>
          </a:p>
        </p:txBody>
      </p:sp>
      <p:sp>
        <p:nvSpPr>
          <p:cNvPr name="Freeform 20" id="20"/>
          <p:cNvSpPr/>
          <p:nvPr/>
        </p:nvSpPr>
        <p:spPr>
          <a:xfrm flipH="false" flipV="false" rot="0">
            <a:off x="13550121" y="4980859"/>
            <a:ext cx="1306214" cy="1437375"/>
          </a:xfrm>
          <a:custGeom>
            <a:avLst/>
            <a:gdLst/>
            <a:ahLst/>
            <a:cxnLst/>
            <a:rect r="r" b="b" t="t" l="l"/>
            <a:pathLst>
              <a:path h="1437375" w="1306214">
                <a:moveTo>
                  <a:pt x="0" y="0"/>
                </a:moveTo>
                <a:lnTo>
                  <a:pt x="1306215" y="0"/>
                </a:lnTo>
                <a:lnTo>
                  <a:pt x="1306215" y="1437374"/>
                </a:lnTo>
                <a:lnTo>
                  <a:pt x="0" y="14373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4856336" y="261493"/>
            <a:ext cx="2718209" cy="2382140"/>
          </a:xfrm>
          <a:custGeom>
            <a:avLst/>
            <a:gdLst/>
            <a:ahLst/>
            <a:cxnLst/>
            <a:rect r="r" b="b" t="t" l="l"/>
            <a:pathLst>
              <a:path h="2382140" w="2718209">
                <a:moveTo>
                  <a:pt x="0" y="0"/>
                </a:moveTo>
                <a:lnTo>
                  <a:pt x="2718209" y="0"/>
                </a:lnTo>
                <a:lnTo>
                  <a:pt x="2718209" y="2382139"/>
                </a:lnTo>
                <a:lnTo>
                  <a:pt x="0" y="23821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7897289" y="2721873"/>
            <a:ext cx="2293632" cy="1588861"/>
          </a:xfrm>
          <a:custGeom>
            <a:avLst/>
            <a:gdLst/>
            <a:ahLst/>
            <a:cxnLst/>
            <a:rect r="r" b="b" t="t" l="l"/>
            <a:pathLst>
              <a:path h="1588861" w="2293632">
                <a:moveTo>
                  <a:pt x="0" y="0"/>
                </a:moveTo>
                <a:lnTo>
                  <a:pt x="2293632" y="0"/>
                </a:lnTo>
                <a:lnTo>
                  <a:pt x="2293632" y="1588861"/>
                </a:lnTo>
                <a:lnTo>
                  <a:pt x="0" y="15888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3675811" y="4075052"/>
            <a:ext cx="13583489" cy="2626154"/>
            <a:chOff x="0" y="0"/>
            <a:chExt cx="3049338" cy="589541"/>
          </a:xfrm>
        </p:grpSpPr>
        <p:sp>
          <p:nvSpPr>
            <p:cNvPr name="Freeform 3" id="3"/>
            <p:cNvSpPr/>
            <p:nvPr/>
          </p:nvSpPr>
          <p:spPr>
            <a:xfrm flipH="false" flipV="false" rot="0">
              <a:off x="0" y="0"/>
              <a:ext cx="3049338" cy="589541"/>
            </a:xfrm>
            <a:custGeom>
              <a:avLst/>
              <a:gdLst/>
              <a:ahLst/>
              <a:cxnLst/>
              <a:rect r="r" b="b" t="t" l="l"/>
              <a:pathLst>
                <a:path h="589541" w="3049338">
                  <a:moveTo>
                    <a:pt x="0" y="0"/>
                  </a:moveTo>
                  <a:lnTo>
                    <a:pt x="3049338" y="0"/>
                  </a:lnTo>
                  <a:lnTo>
                    <a:pt x="3049338" y="589541"/>
                  </a:lnTo>
                  <a:lnTo>
                    <a:pt x="0" y="589541"/>
                  </a:lnTo>
                  <a:close/>
                </a:path>
              </a:pathLst>
            </a:custGeom>
            <a:solidFill>
              <a:srgbClr val="0767B2"/>
            </a:solidFill>
          </p:spPr>
        </p:sp>
        <p:sp>
          <p:nvSpPr>
            <p:cNvPr name="TextBox 4" id="4"/>
            <p:cNvSpPr txBox="true"/>
            <p:nvPr/>
          </p:nvSpPr>
          <p:spPr>
            <a:xfrm>
              <a:off x="0" y="-38100"/>
              <a:ext cx="3049338" cy="62764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93363" y="2912844"/>
            <a:ext cx="4899627" cy="4899627"/>
            <a:chOff x="0" y="0"/>
            <a:chExt cx="812800" cy="812800"/>
          </a:xfrm>
        </p:grpSpPr>
        <p:sp>
          <p:nvSpPr>
            <p:cNvPr name="Freeform 6" id="6"/>
            <p:cNvSpPr/>
            <p:nvPr/>
          </p:nvSpPr>
          <p:spPr>
            <a:xfrm flipH="false" flipV="false" rot="0">
              <a:off x="6503" y="6503"/>
              <a:ext cx="799794" cy="799794"/>
            </a:xfrm>
            <a:custGeom>
              <a:avLst/>
              <a:gdLst/>
              <a:ahLst/>
              <a:cxnLst/>
              <a:rect r="r" b="b" t="t" l="l"/>
              <a:pathLst>
                <a:path h="799794" w="799794">
                  <a:moveTo>
                    <a:pt x="414422" y="8022"/>
                  </a:moveTo>
                  <a:lnTo>
                    <a:pt x="791772" y="385372"/>
                  </a:lnTo>
                  <a:cubicBezTo>
                    <a:pt x="799794" y="393394"/>
                    <a:pt x="799794" y="406400"/>
                    <a:pt x="791772" y="414422"/>
                  </a:cubicBezTo>
                  <a:lnTo>
                    <a:pt x="414422" y="791772"/>
                  </a:lnTo>
                  <a:cubicBezTo>
                    <a:pt x="406400" y="799794"/>
                    <a:pt x="393394" y="799794"/>
                    <a:pt x="385372" y="791772"/>
                  </a:cubicBezTo>
                  <a:lnTo>
                    <a:pt x="8022" y="414422"/>
                  </a:lnTo>
                  <a:cubicBezTo>
                    <a:pt x="0" y="406400"/>
                    <a:pt x="0" y="393394"/>
                    <a:pt x="8022" y="385372"/>
                  </a:cubicBezTo>
                  <a:lnTo>
                    <a:pt x="385372" y="8022"/>
                  </a:lnTo>
                  <a:cubicBezTo>
                    <a:pt x="393394" y="0"/>
                    <a:pt x="406400" y="0"/>
                    <a:pt x="414422" y="8022"/>
                  </a:cubicBezTo>
                  <a:close/>
                </a:path>
              </a:pathLst>
            </a:custGeom>
            <a:solidFill>
              <a:srgbClr val="3849A2"/>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956570" y="4824178"/>
            <a:ext cx="9021971" cy="962661"/>
          </a:xfrm>
          <a:prstGeom prst="rect">
            <a:avLst/>
          </a:prstGeom>
        </p:spPr>
        <p:txBody>
          <a:bodyPr anchor="t" rtlCol="false" tIns="0" lIns="0" bIns="0" rIns="0">
            <a:spAutoFit/>
          </a:bodyPr>
          <a:lstStyle/>
          <a:p>
            <a:pPr algn="ctr">
              <a:lnSpc>
                <a:spcPts val="7839"/>
              </a:lnSpc>
              <a:spcBef>
                <a:spcPct val="0"/>
              </a:spcBef>
            </a:pPr>
            <a:r>
              <a:rPr lang="en-US" sz="5599">
                <a:solidFill>
                  <a:srgbClr val="FFFFFF"/>
                </a:solidFill>
                <a:latin typeface="Francois One"/>
                <a:ea typeface="Francois One"/>
                <a:cs typeface="Francois One"/>
                <a:sym typeface="Francois One"/>
              </a:rPr>
              <a:t>II.  NÂNG CẤP MỐI QUAN HỆ</a:t>
            </a:r>
          </a:p>
        </p:txBody>
      </p:sp>
      <p:sp>
        <p:nvSpPr>
          <p:cNvPr name="Freeform 9" id="9"/>
          <p:cNvSpPr/>
          <p:nvPr/>
        </p:nvSpPr>
        <p:spPr>
          <a:xfrm flipH="false" flipV="false" rot="0">
            <a:off x="1309274" y="3585047"/>
            <a:ext cx="2667804" cy="3246222"/>
          </a:xfrm>
          <a:custGeom>
            <a:avLst/>
            <a:gdLst/>
            <a:ahLst/>
            <a:cxnLst/>
            <a:rect r="r" b="b" t="t" l="l"/>
            <a:pathLst>
              <a:path h="3246222" w="2667804">
                <a:moveTo>
                  <a:pt x="0" y="0"/>
                </a:moveTo>
                <a:lnTo>
                  <a:pt x="2667804" y="0"/>
                </a:lnTo>
                <a:lnTo>
                  <a:pt x="2667804" y="3246222"/>
                </a:lnTo>
                <a:lnTo>
                  <a:pt x="0" y="32462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73887" y="0"/>
            <a:ext cx="2383160" cy="2632005"/>
          </a:xfrm>
          <a:custGeom>
            <a:avLst/>
            <a:gdLst/>
            <a:ahLst/>
            <a:cxnLst/>
            <a:rect r="r" b="b" t="t" l="l"/>
            <a:pathLst>
              <a:path h="2632005" w="2383160">
                <a:moveTo>
                  <a:pt x="0" y="0"/>
                </a:moveTo>
                <a:lnTo>
                  <a:pt x="2383161" y="0"/>
                </a:lnTo>
                <a:lnTo>
                  <a:pt x="2383161" y="2632005"/>
                </a:lnTo>
                <a:lnTo>
                  <a:pt x="0" y="26320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289952" y="1908075"/>
            <a:ext cx="1969348" cy="2009539"/>
          </a:xfrm>
          <a:custGeom>
            <a:avLst/>
            <a:gdLst/>
            <a:ahLst/>
            <a:cxnLst/>
            <a:rect r="r" b="b" t="t" l="l"/>
            <a:pathLst>
              <a:path h="2009539" w="1969348">
                <a:moveTo>
                  <a:pt x="0" y="0"/>
                </a:moveTo>
                <a:lnTo>
                  <a:pt x="1969348" y="0"/>
                </a:lnTo>
                <a:lnTo>
                  <a:pt x="1969348" y="2009539"/>
                </a:lnTo>
                <a:lnTo>
                  <a:pt x="0" y="20095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456958" y="8700716"/>
            <a:ext cx="2717932" cy="1586284"/>
          </a:xfrm>
          <a:custGeom>
            <a:avLst/>
            <a:gdLst/>
            <a:ahLst/>
            <a:cxnLst/>
            <a:rect r="r" b="b" t="t" l="l"/>
            <a:pathLst>
              <a:path h="1586284" w="2717932">
                <a:moveTo>
                  <a:pt x="0" y="0"/>
                </a:moveTo>
                <a:lnTo>
                  <a:pt x="2717932" y="0"/>
                </a:lnTo>
                <a:lnTo>
                  <a:pt x="2717932" y="1586284"/>
                </a:lnTo>
                <a:lnTo>
                  <a:pt x="0" y="15862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0">
            <a:off x="1520410" y="1888946"/>
            <a:ext cx="3964858" cy="6509109"/>
          </a:xfrm>
          <a:custGeom>
            <a:avLst/>
            <a:gdLst/>
            <a:ahLst/>
            <a:cxnLst/>
            <a:rect r="r" b="b" t="t" l="l"/>
            <a:pathLst>
              <a:path h="6509109" w="3964858">
                <a:moveTo>
                  <a:pt x="0" y="0"/>
                </a:moveTo>
                <a:lnTo>
                  <a:pt x="3964858" y="0"/>
                </a:lnTo>
                <a:lnTo>
                  <a:pt x="3964858" y="6509108"/>
                </a:lnTo>
                <a:lnTo>
                  <a:pt x="0" y="6509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7703258" y="1028700"/>
            <a:ext cx="9525" cy="8229600"/>
          </a:xfrm>
          <a:prstGeom prst="rect">
            <a:avLst/>
          </a:prstGeom>
          <a:solidFill>
            <a:srgbClr val="3D3D3D"/>
          </a:solidFill>
        </p:spPr>
      </p:sp>
      <p:sp>
        <p:nvSpPr>
          <p:cNvPr name="TextBox 4" id="4"/>
          <p:cNvSpPr txBox="true"/>
          <p:nvPr/>
        </p:nvSpPr>
        <p:spPr>
          <a:xfrm rot="0">
            <a:off x="7712783" y="2695944"/>
            <a:ext cx="9391211" cy="1019177"/>
          </a:xfrm>
          <a:prstGeom prst="rect">
            <a:avLst/>
          </a:prstGeom>
        </p:spPr>
        <p:txBody>
          <a:bodyPr anchor="t" rtlCol="false" tIns="0" lIns="0" bIns="0" rIns="0">
            <a:spAutoFit/>
          </a:bodyPr>
          <a:lstStyle/>
          <a:p>
            <a:pPr algn="l">
              <a:lnSpc>
                <a:spcPts val="8399"/>
              </a:lnSpc>
            </a:pPr>
            <a:r>
              <a:rPr lang="en-US" sz="5999">
                <a:solidFill>
                  <a:srgbClr val="3D3D3D"/>
                </a:solidFill>
                <a:latin typeface="Francois One"/>
                <a:ea typeface="Francois One"/>
                <a:cs typeface="Francois One"/>
                <a:sym typeface="Francois One"/>
              </a:rPr>
              <a:t>Trân trọng và biết ơn</a:t>
            </a:r>
          </a:p>
        </p:txBody>
      </p:sp>
      <p:sp>
        <p:nvSpPr>
          <p:cNvPr name="TextBox 5" id="5"/>
          <p:cNvSpPr txBox="true"/>
          <p:nvPr/>
        </p:nvSpPr>
        <p:spPr>
          <a:xfrm rot="0">
            <a:off x="7703258" y="4839292"/>
            <a:ext cx="10006353" cy="598171"/>
          </a:xfrm>
          <a:prstGeom prst="rect">
            <a:avLst/>
          </a:prstGeom>
        </p:spPr>
        <p:txBody>
          <a:bodyPr anchor="t" rtlCol="false" tIns="0" lIns="0" bIns="0" rIns="0">
            <a:spAutoFit/>
          </a:bodyPr>
          <a:lstStyle/>
          <a:p>
            <a:pPr algn="l">
              <a:lnSpc>
                <a:spcPts val="4949"/>
              </a:lnSpc>
            </a:pPr>
            <a:r>
              <a:rPr lang="en-US" sz="3299">
                <a:solidFill>
                  <a:srgbClr val="202020"/>
                </a:solidFill>
                <a:latin typeface="Francois One"/>
                <a:ea typeface="Francois One"/>
                <a:cs typeface="Francois One"/>
                <a:sym typeface="Francois One"/>
              </a:rPr>
              <a:t>“Ngọn đèn sáng là nhờ dầu, trái ngọt là nhờ chăm sóc.”</a:t>
            </a:r>
          </a:p>
        </p:txBody>
      </p:sp>
      <p:sp>
        <p:nvSpPr>
          <p:cNvPr name="TextBox 6" id="6"/>
          <p:cNvSpPr txBox="true"/>
          <p:nvPr/>
        </p:nvSpPr>
        <p:spPr>
          <a:xfrm rot="0">
            <a:off x="7703258" y="1065214"/>
            <a:ext cx="9391211" cy="1558922"/>
          </a:xfrm>
          <a:prstGeom prst="rect">
            <a:avLst/>
          </a:prstGeom>
        </p:spPr>
        <p:txBody>
          <a:bodyPr anchor="t" rtlCol="false" tIns="0" lIns="0" bIns="0" rIns="0">
            <a:spAutoFit/>
          </a:bodyPr>
          <a:lstStyle/>
          <a:p>
            <a:pPr algn="l">
              <a:lnSpc>
                <a:spcPts val="12099"/>
              </a:lnSpc>
            </a:pPr>
            <a:r>
              <a:rPr lang="en-US" sz="10999">
                <a:solidFill>
                  <a:srgbClr val="3849A2"/>
                </a:solidFill>
                <a:latin typeface="Francois One"/>
                <a:ea typeface="Francois One"/>
                <a:cs typeface="Francois One"/>
                <a:sym typeface="Francois One"/>
              </a:rPr>
              <a:t>Bài học tâm đắc</a:t>
            </a:r>
          </a:p>
        </p:txBody>
      </p:sp>
      <p:sp>
        <p:nvSpPr>
          <p:cNvPr name="TextBox 7" id="7"/>
          <p:cNvSpPr txBox="true"/>
          <p:nvPr/>
        </p:nvSpPr>
        <p:spPr>
          <a:xfrm rot="0">
            <a:off x="7712783" y="6561634"/>
            <a:ext cx="9546517" cy="1217296"/>
          </a:xfrm>
          <a:prstGeom prst="rect">
            <a:avLst/>
          </a:prstGeom>
        </p:spPr>
        <p:txBody>
          <a:bodyPr anchor="t" rtlCol="false" tIns="0" lIns="0" bIns="0" rIns="0">
            <a:spAutoFit/>
          </a:bodyPr>
          <a:lstStyle/>
          <a:p>
            <a:pPr algn="l">
              <a:lnSpc>
                <a:spcPts val="4949"/>
              </a:lnSpc>
            </a:pPr>
            <a:r>
              <a:rPr lang="en-US" sz="3299">
                <a:solidFill>
                  <a:srgbClr val="202020"/>
                </a:solidFill>
                <a:latin typeface="Francois One"/>
                <a:ea typeface="Francois One"/>
                <a:cs typeface="Francois One"/>
                <a:sym typeface="Francois One"/>
              </a:rPr>
              <a:t>“Liều thuốc giải cho nỗi khổ đau của bạn nằm ở lòng biết ơn!”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2635329"/>
            <a:ext cx="5444035" cy="5444035"/>
            <a:chOff x="0" y="0"/>
            <a:chExt cx="19050000" cy="19050000"/>
          </a:xfrm>
        </p:grpSpPr>
        <p:sp>
          <p:nvSpPr>
            <p:cNvPr name="Freeform 3" id="3"/>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2"/>
              <a:stretch>
                <a:fillRect l="223" t="-40908" r="223" b="-40908"/>
              </a:stretch>
            </a:blipFill>
          </p:spPr>
        </p:sp>
        <p:sp>
          <p:nvSpPr>
            <p:cNvPr name="Freeform 4" id="4"/>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3"/>
              <a:stretch>
                <a:fillRect l="0" t="0" r="0" b="0"/>
              </a:stretch>
            </a:blipFill>
          </p:spPr>
        </p:sp>
      </p:grpSp>
      <p:grpSp>
        <p:nvGrpSpPr>
          <p:cNvPr name="Group 5" id="5"/>
          <p:cNvGrpSpPr/>
          <p:nvPr/>
        </p:nvGrpSpPr>
        <p:grpSpPr>
          <a:xfrm rot="0">
            <a:off x="6528560" y="265227"/>
            <a:ext cx="5080745" cy="1285173"/>
            <a:chOff x="0" y="0"/>
            <a:chExt cx="1338139" cy="338482"/>
          </a:xfrm>
        </p:grpSpPr>
        <p:sp>
          <p:nvSpPr>
            <p:cNvPr name="Freeform 6" id="6"/>
            <p:cNvSpPr/>
            <p:nvPr/>
          </p:nvSpPr>
          <p:spPr>
            <a:xfrm flipH="false" flipV="false" rot="0">
              <a:off x="0" y="0"/>
              <a:ext cx="1338139" cy="338482"/>
            </a:xfrm>
            <a:custGeom>
              <a:avLst/>
              <a:gdLst/>
              <a:ahLst/>
              <a:cxnLst/>
              <a:rect r="r" b="b" t="t" l="l"/>
              <a:pathLst>
                <a:path h="338482" w="1338139">
                  <a:moveTo>
                    <a:pt x="56380" y="0"/>
                  </a:moveTo>
                  <a:lnTo>
                    <a:pt x="1281759" y="0"/>
                  </a:lnTo>
                  <a:cubicBezTo>
                    <a:pt x="1312897" y="0"/>
                    <a:pt x="1338139" y="25242"/>
                    <a:pt x="1338139" y="56380"/>
                  </a:cubicBezTo>
                  <a:lnTo>
                    <a:pt x="1338139" y="282102"/>
                  </a:lnTo>
                  <a:cubicBezTo>
                    <a:pt x="1338139" y="297055"/>
                    <a:pt x="1332199" y="311395"/>
                    <a:pt x="1321625" y="321969"/>
                  </a:cubicBezTo>
                  <a:cubicBezTo>
                    <a:pt x="1311052" y="332542"/>
                    <a:pt x="1296712" y="338482"/>
                    <a:pt x="1281759" y="338482"/>
                  </a:cubicBezTo>
                  <a:lnTo>
                    <a:pt x="56380" y="338482"/>
                  </a:lnTo>
                  <a:cubicBezTo>
                    <a:pt x="41427" y="338482"/>
                    <a:pt x="27086" y="332542"/>
                    <a:pt x="16513" y="321969"/>
                  </a:cubicBezTo>
                  <a:cubicBezTo>
                    <a:pt x="5940" y="311395"/>
                    <a:pt x="0" y="297055"/>
                    <a:pt x="0" y="282102"/>
                  </a:cubicBezTo>
                  <a:lnTo>
                    <a:pt x="0" y="56380"/>
                  </a:lnTo>
                  <a:cubicBezTo>
                    <a:pt x="0" y="41427"/>
                    <a:pt x="5940" y="27086"/>
                    <a:pt x="16513" y="16513"/>
                  </a:cubicBezTo>
                  <a:cubicBezTo>
                    <a:pt x="27086" y="5940"/>
                    <a:pt x="41427" y="0"/>
                    <a:pt x="56380" y="0"/>
                  </a:cubicBezTo>
                  <a:close/>
                </a:path>
              </a:pathLst>
            </a:custGeom>
            <a:gradFill rotWithShape="true">
              <a:gsLst>
                <a:gs pos="0">
                  <a:srgbClr val="5DE0E6">
                    <a:alpha val="100000"/>
                  </a:srgbClr>
                </a:gs>
                <a:gs pos="100000">
                  <a:srgbClr val="004AAD">
                    <a:alpha val="100000"/>
                  </a:srgbClr>
                </a:gs>
              </a:gsLst>
              <a:lin ang="0"/>
            </a:gradFill>
            <a:ln cap="rnd">
              <a:noFill/>
              <a:prstDash val="solid"/>
              <a:round/>
            </a:ln>
          </p:spPr>
        </p:sp>
        <p:sp>
          <p:nvSpPr>
            <p:cNvPr name="TextBox 7" id="7"/>
            <p:cNvSpPr txBox="true"/>
            <p:nvPr/>
          </p:nvSpPr>
          <p:spPr>
            <a:xfrm>
              <a:off x="0" y="-38100"/>
              <a:ext cx="1338139" cy="376582"/>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8358156" y="4473574"/>
            <a:ext cx="5513904" cy="669926"/>
          </a:xfrm>
          <a:prstGeom prst="rect">
            <a:avLst/>
          </a:prstGeom>
        </p:spPr>
        <p:txBody>
          <a:bodyPr anchor="t" rtlCol="false" tIns="0" lIns="0" bIns="0" rIns="0">
            <a:spAutoFit/>
          </a:bodyPr>
          <a:lstStyle/>
          <a:p>
            <a:pPr algn="ctr">
              <a:lnSpc>
                <a:spcPts val="5599"/>
              </a:lnSpc>
              <a:spcBef>
                <a:spcPct val="0"/>
              </a:spcBef>
            </a:pPr>
            <a:r>
              <a:rPr lang="en-US" sz="3999">
                <a:solidFill>
                  <a:srgbClr val="3849A2"/>
                </a:solidFill>
                <a:latin typeface="Francois One"/>
                <a:ea typeface="Francois One"/>
                <a:cs typeface="Francois One"/>
                <a:sym typeface="Francois One"/>
              </a:rPr>
              <a:t>Nâng cấp mối quan hệ:</a:t>
            </a:r>
            <a:r>
              <a:rPr lang="en-US" sz="3999">
                <a:solidFill>
                  <a:srgbClr val="E85D0F"/>
                </a:solidFill>
                <a:latin typeface="Francois One"/>
                <a:ea typeface="Francois One"/>
                <a:cs typeface="Francois One"/>
                <a:sym typeface="Francois One"/>
              </a:rPr>
              <a:t> </a:t>
            </a:r>
            <a:r>
              <a:rPr lang="en-US" sz="3999">
                <a:solidFill>
                  <a:srgbClr val="000000"/>
                </a:solidFill>
                <a:latin typeface="Francois One"/>
                <a:ea typeface="Francois One"/>
                <a:cs typeface="Francois One"/>
                <a:sym typeface="Francois One"/>
              </a:rPr>
              <a:t>Mẹ</a:t>
            </a:r>
          </a:p>
        </p:txBody>
      </p:sp>
      <p:sp>
        <p:nvSpPr>
          <p:cNvPr name="TextBox 9" id="9"/>
          <p:cNvSpPr txBox="true"/>
          <p:nvPr/>
        </p:nvSpPr>
        <p:spPr>
          <a:xfrm rot="0">
            <a:off x="8358156" y="5593674"/>
            <a:ext cx="5749052" cy="669926"/>
          </a:xfrm>
          <a:prstGeom prst="rect">
            <a:avLst/>
          </a:prstGeom>
        </p:spPr>
        <p:txBody>
          <a:bodyPr anchor="t" rtlCol="false" tIns="0" lIns="0" bIns="0" rIns="0">
            <a:spAutoFit/>
          </a:bodyPr>
          <a:lstStyle/>
          <a:p>
            <a:pPr algn="ctr">
              <a:lnSpc>
                <a:spcPts val="5599"/>
              </a:lnSpc>
              <a:spcBef>
                <a:spcPct val="0"/>
              </a:spcBef>
            </a:pPr>
            <a:r>
              <a:rPr lang="en-US" sz="3999">
                <a:solidFill>
                  <a:srgbClr val="3849A2"/>
                </a:solidFill>
                <a:latin typeface="Francois One"/>
                <a:ea typeface="Francois One"/>
                <a:cs typeface="Francois One"/>
                <a:sym typeface="Francois One"/>
              </a:rPr>
              <a:t>THỜI GIAN:</a:t>
            </a:r>
            <a:r>
              <a:rPr lang="en-US" sz="3999">
                <a:solidFill>
                  <a:srgbClr val="E85D0F"/>
                </a:solidFill>
                <a:latin typeface="Francois One"/>
                <a:ea typeface="Francois One"/>
                <a:cs typeface="Francois One"/>
                <a:sym typeface="Francois One"/>
              </a:rPr>
              <a:t> </a:t>
            </a:r>
            <a:r>
              <a:rPr lang="en-US" sz="3999">
                <a:solidFill>
                  <a:srgbClr val="000000"/>
                </a:solidFill>
                <a:latin typeface="Francois One"/>
                <a:ea typeface="Francois One"/>
                <a:cs typeface="Francois One"/>
                <a:sym typeface="Francois One"/>
              </a:rPr>
              <a:t>25/7-30/7/2024</a:t>
            </a:r>
          </a:p>
        </p:txBody>
      </p:sp>
      <p:sp>
        <p:nvSpPr>
          <p:cNvPr name="TextBox 10" id="10"/>
          <p:cNvSpPr txBox="true"/>
          <p:nvPr/>
        </p:nvSpPr>
        <p:spPr>
          <a:xfrm rot="0">
            <a:off x="8057674" y="367665"/>
            <a:ext cx="2172653"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Francois One"/>
                <a:ea typeface="Francois One"/>
                <a:cs typeface="Francois One"/>
                <a:sym typeface="Francois One"/>
              </a:rPr>
              <a:t>BƯỚC 1</a:t>
            </a:r>
          </a:p>
        </p:txBody>
      </p:sp>
      <p:sp>
        <p:nvSpPr>
          <p:cNvPr name="Freeform 11" id="11"/>
          <p:cNvSpPr/>
          <p:nvPr/>
        </p:nvSpPr>
        <p:spPr>
          <a:xfrm flipH="false" flipV="false" rot="0">
            <a:off x="15142223" y="6799799"/>
            <a:ext cx="3145777" cy="3487201"/>
          </a:xfrm>
          <a:custGeom>
            <a:avLst/>
            <a:gdLst/>
            <a:ahLst/>
            <a:cxnLst/>
            <a:rect r="r" b="b" t="t" l="l"/>
            <a:pathLst>
              <a:path h="3487201" w="3145777">
                <a:moveTo>
                  <a:pt x="0" y="0"/>
                </a:moveTo>
                <a:lnTo>
                  <a:pt x="3145777" y="0"/>
                </a:lnTo>
                <a:lnTo>
                  <a:pt x="3145777" y="3487201"/>
                </a:lnTo>
                <a:lnTo>
                  <a:pt x="0" y="34872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818254" y="8362037"/>
            <a:ext cx="2979617" cy="3236427"/>
          </a:xfrm>
          <a:custGeom>
            <a:avLst/>
            <a:gdLst/>
            <a:ahLst/>
            <a:cxnLst/>
            <a:rect r="r" b="b" t="t" l="l"/>
            <a:pathLst>
              <a:path h="3236427" w="2979617">
                <a:moveTo>
                  <a:pt x="0" y="0"/>
                </a:moveTo>
                <a:lnTo>
                  <a:pt x="2979617" y="0"/>
                </a:lnTo>
                <a:lnTo>
                  <a:pt x="2979617" y="3236427"/>
                </a:lnTo>
                <a:lnTo>
                  <a:pt x="0" y="3236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575357" y="-1053194"/>
            <a:ext cx="3150715" cy="3402772"/>
          </a:xfrm>
          <a:custGeom>
            <a:avLst/>
            <a:gdLst/>
            <a:ahLst/>
            <a:cxnLst/>
            <a:rect r="r" b="b" t="t" l="l"/>
            <a:pathLst>
              <a:path h="3402772" w="3150715">
                <a:moveTo>
                  <a:pt x="0" y="0"/>
                </a:moveTo>
                <a:lnTo>
                  <a:pt x="3150714" y="0"/>
                </a:lnTo>
                <a:lnTo>
                  <a:pt x="3150714" y="3402773"/>
                </a:lnTo>
                <a:lnTo>
                  <a:pt x="0" y="34027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3165911" y="-1053194"/>
            <a:ext cx="2966864" cy="3204214"/>
          </a:xfrm>
          <a:custGeom>
            <a:avLst/>
            <a:gdLst/>
            <a:ahLst/>
            <a:cxnLst/>
            <a:rect r="r" b="b" t="t" l="l"/>
            <a:pathLst>
              <a:path h="3204214" w="2966864">
                <a:moveTo>
                  <a:pt x="0" y="0"/>
                </a:moveTo>
                <a:lnTo>
                  <a:pt x="2966864" y="0"/>
                </a:lnTo>
                <a:lnTo>
                  <a:pt x="2966864" y="3204214"/>
                </a:lnTo>
                <a:lnTo>
                  <a:pt x="0" y="32042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6528560" y="265227"/>
            <a:ext cx="5080745" cy="1285173"/>
            <a:chOff x="0" y="0"/>
            <a:chExt cx="1338139" cy="338482"/>
          </a:xfrm>
        </p:grpSpPr>
        <p:sp>
          <p:nvSpPr>
            <p:cNvPr name="Freeform 3" id="3"/>
            <p:cNvSpPr/>
            <p:nvPr/>
          </p:nvSpPr>
          <p:spPr>
            <a:xfrm flipH="false" flipV="false" rot="0">
              <a:off x="0" y="0"/>
              <a:ext cx="1338139" cy="338482"/>
            </a:xfrm>
            <a:custGeom>
              <a:avLst/>
              <a:gdLst/>
              <a:ahLst/>
              <a:cxnLst/>
              <a:rect r="r" b="b" t="t" l="l"/>
              <a:pathLst>
                <a:path h="338482" w="1338139">
                  <a:moveTo>
                    <a:pt x="56380" y="0"/>
                  </a:moveTo>
                  <a:lnTo>
                    <a:pt x="1281759" y="0"/>
                  </a:lnTo>
                  <a:cubicBezTo>
                    <a:pt x="1312897" y="0"/>
                    <a:pt x="1338139" y="25242"/>
                    <a:pt x="1338139" y="56380"/>
                  </a:cubicBezTo>
                  <a:lnTo>
                    <a:pt x="1338139" y="282102"/>
                  </a:lnTo>
                  <a:cubicBezTo>
                    <a:pt x="1338139" y="297055"/>
                    <a:pt x="1332199" y="311395"/>
                    <a:pt x="1321625" y="321969"/>
                  </a:cubicBezTo>
                  <a:cubicBezTo>
                    <a:pt x="1311052" y="332542"/>
                    <a:pt x="1296712" y="338482"/>
                    <a:pt x="1281759" y="338482"/>
                  </a:cubicBezTo>
                  <a:lnTo>
                    <a:pt x="56380" y="338482"/>
                  </a:lnTo>
                  <a:cubicBezTo>
                    <a:pt x="41427" y="338482"/>
                    <a:pt x="27086" y="332542"/>
                    <a:pt x="16513" y="321969"/>
                  </a:cubicBezTo>
                  <a:cubicBezTo>
                    <a:pt x="5940" y="311395"/>
                    <a:pt x="0" y="297055"/>
                    <a:pt x="0" y="282102"/>
                  </a:cubicBezTo>
                  <a:lnTo>
                    <a:pt x="0" y="56380"/>
                  </a:lnTo>
                  <a:cubicBezTo>
                    <a:pt x="0" y="41427"/>
                    <a:pt x="5940" y="27086"/>
                    <a:pt x="16513" y="16513"/>
                  </a:cubicBezTo>
                  <a:cubicBezTo>
                    <a:pt x="27086" y="5940"/>
                    <a:pt x="41427" y="0"/>
                    <a:pt x="56380" y="0"/>
                  </a:cubicBezTo>
                  <a:close/>
                </a:path>
              </a:pathLst>
            </a:custGeom>
            <a:gradFill rotWithShape="true">
              <a:gsLst>
                <a:gs pos="0">
                  <a:srgbClr val="5DE0E6">
                    <a:alpha val="100000"/>
                  </a:srgbClr>
                </a:gs>
                <a:gs pos="100000">
                  <a:srgbClr val="004AAD">
                    <a:alpha val="100000"/>
                  </a:srgbClr>
                </a:gs>
              </a:gsLst>
              <a:lin ang="0"/>
            </a:gradFill>
            <a:ln cap="rnd">
              <a:noFill/>
              <a:prstDash val="solid"/>
              <a:round/>
            </a:ln>
          </p:spPr>
        </p:sp>
        <p:sp>
          <p:nvSpPr>
            <p:cNvPr name="TextBox 4" id="4"/>
            <p:cNvSpPr txBox="true"/>
            <p:nvPr/>
          </p:nvSpPr>
          <p:spPr>
            <a:xfrm>
              <a:off x="0" y="-38100"/>
              <a:ext cx="1338139" cy="37658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16633" y="3483798"/>
            <a:ext cx="5042918" cy="4271648"/>
            <a:chOff x="0" y="0"/>
            <a:chExt cx="2374900" cy="2011680"/>
          </a:xfrm>
        </p:grpSpPr>
        <p:sp>
          <p:nvSpPr>
            <p:cNvPr name="Freeform 6" id="6"/>
            <p:cNvSpPr/>
            <p:nvPr/>
          </p:nvSpPr>
          <p:spPr>
            <a:xfrm flipH="false" flipV="false" rot="0">
              <a:off x="-2540" y="-2540"/>
              <a:ext cx="2377440" cy="2009140"/>
            </a:xfrm>
            <a:custGeom>
              <a:avLst/>
              <a:gdLst/>
              <a:ahLst/>
              <a:cxnLst/>
              <a:rect r="r" b="b" t="t" l="l"/>
              <a:pathLst>
                <a:path h="2009140" w="23774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2"/>
              <a:stretch>
                <a:fillRect l="0" t="-5276" r="0" b="-5276"/>
              </a:stretch>
            </a:blipFill>
          </p:spPr>
        </p:sp>
      </p:grpSp>
      <p:grpSp>
        <p:nvGrpSpPr>
          <p:cNvPr name="Group 7" id="7"/>
          <p:cNvGrpSpPr/>
          <p:nvPr/>
        </p:nvGrpSpPr>
        <p:grpSpPr>
          <a:xfrm rot="0">
            <a:off x="6727958" y="3560332"/>
            <a:ext cx="5042918" cy="4271648"/>
            <a:chOff x="0" y="0"/>
            <a:chExt cx="2374900" cy="2011680"/>
          </a:xfrm>
        </p:grpSpPr>
        <p:sp>
          <p:nvSpPr>
            <p:cNvPr name="Freeform 8" id="8"/>
            <p:cNvSpPr/>
            <p:nvPr/>
          </p:nvSpPr>
          <p:spPr>
            <a:xfrm flipH="false" flipV="false" rot="0">
              <a:off x="-2540" y="-2540"/>
              <a:ext cx="2377440" cy="2009140"/>
            </a:xfrm>
            <a:custGeom>
              <a:avLst/>
              <a:gdLst/>
              <a:ahLst/>
              <a:cxnLst/>
              <a:rect r="r" b="b" t="t" l="l"/>
              <a:pathLst>
                <a:path h="2009140" w="23774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3"/>
              <a:stretch>
                <a:fillRect l="0" t="0" r="0" b="-54470"/>
              </a:stretch>
            </a:blipFill>
          </p:spPr>
        </p:sp>
      </p:grpSp>
      <p:grpSp>
        <p:nvGrpSpPr>
          <p:cNvPr name="Group 9" id="9"/>
          <p:cNvGrpSpPr/>
          <p:nvPr/>
        </p:nvGrpSpPr>
        <p:grpSpPr>
          <a:xfrm rot="0">
            <a:off x="12451831" y="3483798"/>
            <a:ext cx="5042918" cy="4271648"/>
            <a:chOff x="0" y="0"/>
            <a:chExt cx="2374900" cy="2011680"/>
          </a:xfrm>
        </p:grpSpPr>
        <p:sp>
          <p:nvSpPr>
            <p:cNvPr name="Freeform 10" id="10"/>
            <p:cNvSpPr/>
            <p:nvPr/>
          </p:nvSpPr>
          <p:spPr>
            <a:xfrm flipH="false" flipV="false" rot="0">
              <a:off x="-2540" y="-2540"/>
              <a:ext cx="2377440" cy="2009140"/>
            </a:xfrm>
            <a:custGeom>
              <a:avLst/>
              <a:gdLst/>
              <a:ahLst/>
              <a:cxnLst/>
              <a:rect r="r" b="b" t="t" l="l"/>
              <a:pathLst>
                <a:path h="2009140" w="23774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4"/>
              <a:stretch>
                <a:fillRect l="0" t="0" r="0" b="-42143"/>
              </a:stretch>
            </a:blipFill>
          </p:spPr>
        </p:sp>
      </p:grpSp>
      <p:sp>
        <p:nvSpPr>
          <p:cNvPr name="TextBox 11" id="11"/>
          <p:cNvSpPr txBox="true"/>
          <p:nvPr/>
        </p:nvSpPr>
        <p:spPr>
          <a:xfrm rot="0">
            <a:off x="7071777" y="2038761"/>
            <a:ext cx="4144447" cy="669926"/>
          </a:xfrm>
          <a:prstGeom prst="rect">
            <a:avLst/>
          </a:prstGeom>
        </p:spPr>
        <p:txBody>
          <a:bodyPr anchor="t" rtlCol="false" tIns="0" lIns="0" bIns="0" rIns="0">
            <a:spAutoFit/>
          </a:bodyPr>
          <a:lstStyle/>
          <a:p>
            <a:pPr algn="ctr">
              <a:lnSpc>
                <a:spcPts val="5599"/>
              </a:lnSpc>
              <a:spcBef>
                <a:spcPct val="0"/>
              </a:spcBef>
            </a:pPr>
            <a:r>
              <a:rPr lang="en-US" sz="3999">
                <a:solidFill>
                  <a:srgbClr val="3849A2"/>
                </a:solidFill>
                <a:latin typeface="Francois One"/>
                <a:ea typeface="Francois One"/>
                <a:cs typeface="Francois One"/>
                <a:sym typeface="Francois One"/>
              </a:rPr>
              <a:t>Nâng cấp bên trong</a:t>
            </a:r>
          </a:p>
        </p:txBody>
      </p:sp>
      <p:sp>
        <p:nvSpPr>
          <p:cNvPr name="TextBox 12" id="12"/>
          <p:cNvSpPr txBox="true"/>
          <p:nvPr/>
        </p:nvSpPr>
        <p:spPr>
          <a:xfrm rot="0">
            <a:off x="8033802" y="367665"/>
            <a:ext cx="2220397"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Francois One"/>
                <a:ea typeface="Francois One"/>
                <a:cs typeface="Francois One"/>
                <a:sym typeface="Francois One"/>
              </a:rPr>
              <a:t>BƯỚC 2</a:t>
            </a:r>
          </a:p>
        </p:txBody>
      </p:sp>
      <p:sp>
        <p:nvSpPr>
          <p:cNvPr name="TextBox 13" id="13"/>
          <p:cNvSpPr txBox="true"/>
          <p:nvPr/>
        </p:nvSpPr>
        <p:spPr>
          <a:xfrm rot="0">
            <a:off x="3925443" y="8626474"/>
            <a:ext cx="10219164" cy="587376"/>
          </a:xfrm>
          <a:prstGeom prst="rect">
            <a:avLst/>
          </a:prstGeom>
        </p:spPr>
        <p:txBody>
          <a:bodyPr anchor="t" rtlCol="false" tIns="0" lIns="0" bIns="0" rIns="0">
            <a:spAutoFit/>
          </a:bodyPr>
          <a:lstStyle/>
          <a:p>
            <a:pPr algn="ctr">
              <a:lnSpc>
                <a:spcPts val="4899"/>
              </a:lnSpc>
              <a:spcBef>
                <a:spcPct val="0"/>
              </a:spcBef>
            </a:pPr>
            <a:r>
              <a:rPr lang="en-US" sz="3499">
                <a:solidFill>
                  <a:srgbClr val="3849A2"/>
                </a:solidFill>
                <a:latin typeface="Francois One"/>
                <a:ea typeface="Francois One"/>
                <a:cs typeface="Francois One"/>
                <a:sym typeface="Francois One"/>
              </a:rPr>
              <a:t>Viết trân trọng và biết ơn cho mẹ</a:t>
            </a:r>
          </a:p>
        </p:txBody>
      </p:sp>
      <p:sp>
        <p:nvSpPr>
          <p:cNvPr name="Freeform 14" id="14"/>
          <p:cNvSpPr/>
          <p:nvPr/>
        </p:nvSpPr>
        <p:spPr>
          <a:xfrm flipH="false" flipV="false" rot="0">
            <a:off x="-77540" y="-110631"/>
            <a:ext cx="2462725" cy="2881912"/>
          </a:xfrm>
          <a:custGeom>
            <a:avLst/>
            <a:gdLst/>
            <a:ahLst/>
            <a:cxnLst/>
            <a:rect r="r" b="b" t="t" l="l"/>
            <a:pathLst>
              <a:path h="2881912" w="2462725">
                <a:moveTo>
                  <a:pt x="0" y="0"/>
                </a:moveTo>
                <a:lnTo>
                  <a:pt x="2462725" y="0"/>
                </a:lnTo>
                <a:lnTo>
                  <a:pt x="2462725" y="2881912"/>
                </a:lnTo>
                <a:lnTo>
                  <a:pt x="0" y="28819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5337185" y="0"/>
            <a:ext cx="2950815" cy="3942724"/>
          </a:xfrm>
          <a:custGeom>
            <a:avLst/>
            <a:gdLst/>
            <a:ahLst/>
            <a:cxnLst/>
            <a:rect r="r" b="b" t="t" l="l"/>
            <a:pathLst>
              <a:path h="3942724" w="2950815">
                <a:moveTo>
                  <a:pt x="0" y="0"/>
                </a:moveTo>
                <a:lnTo>
                  <a:pt x="2950815" y="0"/>
                </a:lnTo>
                <a:lnTo>
                  <a:pt x="2950815" y="3942724"/>
                </a:lnTo>
                <a:lnTo>
                  <a:pt x="0" y="3942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6461912" y="8683624"/>
            <a:ext cx="2593598" cy="2529755"/>
          </a:xfrm>
          <a:custGeom>
            <a:avLst/>
            <a:gdLst/>
            <a:ahLst/>
            <a:cxnLst/>
            <a:rect r="r" b="b" t="t" l="l"/>
            <a:pathLst>
              <a:path h="2529755" w="2593598">
                <a:moveTo>
                  <a:pt x="0" y="0"/>
                </a:moveTo>
                <a:lnTo>
                  <a:pt x="2593598" y="0"/>
                </a:lnTo>
                <a:lnTo>
                  <a:pt x="2593598" y="2529756"/>
                </a:lnTo>
                <a:lnTo>
                  <a:pt x="0" y="25297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6528560" y="265227"/>
            <a:ext cx="5080745" cy="1285173"/>
            <a:chOff x="0" y="0"/>
            <a:chExt cx="1338139" cy="338482"/>
          </a:xfrm>
        </p:grpSpPr>
        <p:sp>
          <p:nvSpPr>
            <p:cNvPr name="Freeform 3" id="3"/>
            <p:cNvSpPr/>
            <p:nvPr/>
          </p:nvSpPr>
          <p:spPr>
            <a:xfrm flipH="false" flipV="false" rot="0">
              <a:off x="0" y="0"/>
              <a:ext cx="1338139" cy="338482"/>
            </a:xfrm>
            <a:custGeom>
              <a:avLst/>
              <a:gdLst/>
              <a:ahLst/>
              <a:cxnLst/>
              <a:rect r="r" b="b" t="t" l="l"/>
              <a:pathLst>
                <a:path h="338482" w="1338139">
                  <a:moveTo>
                    <a:pt x="56380" y="0"/>
                  </a:moveTo>
                  <a:lnTo>
                    <a:pt x="1281759" y="0"/>
                  </a:lnTo>
                  <a:cubicBezTo>
                    <a:pt x="1312897" y="0"/>
                    <a:pt x="1338139" y="25242"/>
                    <a:pt x="1338139" y="56380"/>
                  </a:cubicBezTo>
                  <a:lnTo>
                    <a:pt x="1338139" y="282102"/>
                  </a:lnTo>
                  <a:cubicBezTo>
                    <a:pt x="1338139" y="297055"/>
                    <a:pt x="1332199" y="311395"/>
                    <a:pt x="1321625" y="321969"/>
                  </a:cubicBezTo>
                  <a:cubicBezTo>
                    <a:pt x="1311052" y="332542"/>
                    <a:pt x="1296712" y="338482"/>
                    <a:pt x="1281759" y="338482"/>
                  </a:cubicBezTo>
                  <a:lnTo>
                    <a:pt x="56380" y="338482"/>
                  </a:lnTo>
                  <a:cubicBezTo>
                    <a:pt x="41427" y="338482"/>
                    <a:pt x="27086" y="332542"/>
                    <a:pt x="16513" y="321969"/>
                  </a:cubicBezTo>
                  <a:cubicBezTo>
                    <a:pt x="5940" y="311395"/>
                    <a:pt x="0" y="297055"/>
                    <a:pt x="0" y="282102"/>
                  </a:cubicBezTo>
                  <a:lnTo>
                    <a:pt x="0" y="56380"/>
                  </a:lnTo>
                  <a:cubicBezTo>
                    <a:pt x="0" y="41427"/>
                    <a:pt x="5940" y="27086"/>
                    <a:pt x="16513" y="16513"/>
                  </a:cubicBezTo>
                  <a:cubicBezTo>
                    <a:pt x="27086" y="5940"/>
                    <a:pt x="41427" y="0"/>
                    <a:pt x="56380" y="0"/>
                  </a:cubicBezTo>
                  <a:close/>
                </a:path>
              </a:pathLst>
            </a:custGeom>
            <a:gradFill rotWithShape="true">
              <a:gsLst>
                <a:gs pos="0">
                  <a:srgbClr val="5DE0E6">
                    <a:alpha val="100000"/>
                  </a:srgbClr>
                </a:gs>
                <a:gs pos="100000">
                  <a:srgbClr val="004AAD">
                    <a:alpha val="100000"/>
                  </a:srgbClr>
                </a:gs>
              </a:gsLst>
              <a:lin ang="0"/>
            </a:gradFill>
            <a:ln cap="rnd">
              <a:noFill/>
              <a:prstDash val="solid"/>
              <a:round/>
            </a:ln>
          </p:spPr>
        </p:sp>
        <p:sp>
          <p:nvSpPr>
            <p:cNvPr name="TextBox 4" id="4"/>
            <p:cNvSpPr txBox="true"/>
            <p:nvPr/>
          </p:nvSpPr>
          <p:spPr>
            <a:xfrm>
              <a:off x="0" y="-38100"/>
              <a:ext cx="1338139" cy="376582"/>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6411839" y="2824982"/>
            <a:ext cx="5246370" cy="5246370"/>
            <a:chOff x="0" y="0"/>
            <a:chExt cx="19050000" cy="19050000"/>
          </a:xfrm>
        </p:grpSpPr>
        <p:sp>
          <p:nvSpPr>
            <p:cNvPr name="Freeform 6" id="6"/>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2"/>
              <a:stretch>
                <a:fillRect l="-12221" t="0" r="-12221" b="0"/>
              </a:stretch>
            </a:blipFill>
          </p:spPr>
        </p:sp>
        <p:sp>
          <p:nvSpPr>
            <p:cNvPr name="Freeform 7" id="7"/>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3"/>
              <a:stretch>
                <a:fillRect l="0" t="0" r="0" b="0"/>
              </a:stretch>
            </a:blipFill>
          </p:spPr>
        </p:sp>
      </p:grpSp>
      <p:grpSp>
        <p:nvGrpSpPr>
          <p:cNvPr name="Group 8" id="8"/>
          <p:cNvGrpSpPr>
            <a:grpSpLocks noChangeAspect="true"/>
          </p:cNvGrpSpPr>
          <p:nvPr/>
        </p:nvGrpSpPr>
        <p:grpSpPr>
          <a:xfrm rot="0">
            <a:off x="537560" y="2824982"/>
            <a:ext cx="5748397" cy="5246370"/>
            <a:chOff x="0" y="0"/>
            <a:chExt cx="19050000" cy="17386300"/>
          </a:xfrm>
        </p:grpSpPr>
        <p:sp>
          <p:nvSpPr>
            <p:cNvPr name="Freeform 9" id="9"/>
            <p:cNvSpPr/>
            <p:nvPr/>
          </p:nvSpPr>
          <p:spPr>
            <a:xfrm flipH="false" flipV="false" rot="0">
              <a:off x="416229" y="-1181057"/>
              <a:ext cx="18217543" cy="17650402"/>
            </a:xfrm>
            <a:custGeom>
              <a:avLst/>
              <a:gdLst/>
              <a:ahLst/>
              <a:cxnLst/>
              <a:rect r="r" b="b" t="t" l="l"/>
              <a:pathLst>
                <a:path h="17650402" w="18217543">
                  <a:moveTo>
                    <a:pt x="9108771" y="17650402"/>
                  </a:moveTo>
                  <a:cubicBezTo>
                    <a:pt x="9108771" y="17650402"/>
                    <a:pt x="788866" y="13410732"/>
                    <a:pt x="369115" y="6274952"/>
                  </a:cubicBezTo>
                  <a:cubicBezTo>
                    <a:pt x="0" y="0"/>
                    <a:pt x="9108771" y="2046910"/>
                    <a:pt x="9108771" y="5805170"/>
                  </a:cubicBezTo>
                  <a:cubicBezTo>
                    <a:pt x="9108771" y="2046910"/>
                    <a:pt x="18217542" y="0"/>
                    <a:pt x="17848427" y="6274953"/>
                  </a:cubicBezTo>
                  <a:cubicBezTo>
                    <a:pt x="17428676" y="13410733"/>
                    <a:pt x="9108771" y="17650402"/>
                    <a:pt x="9108771" y="17650402"/>
                  </a:cubicBezTo>
                  <a:close/>
                </a:path>
              </a:pathLst>
            </a:custGeom>
            <a:blipFill>
              <a:blip r:embed="rId4"/>
              <a:stretch>
                <a:fillRect l="0" t="-8876" r="0" b="-8876"/>
              </a:stretch>
            </a:blipFill>
          </p:spPr>
        </p:sp>
        <p:sp>
          <p:nvSpPr>
            <p:cNvPr name="Freeform 10" id="10"/>
            <p:cNvSpPr/>
            <p:nvPr/>
          </p:nvSpPr>
          <p:spPr>
            <a:xfrm flipH="false" flipV="false" rot="0">
              <a:off x="0" y="56303"/>
              <a:ext cx="19050000" cy="17273694"/>
            </a:xfrm>
            <a:custGeom>
              <a:avLst/>
              <a:gdLst/>
              <a:ahLst/>
              <a:cxnLst/>
              <a:rect r="r" b="b" t="t" l="l"/>
              <a:pathLst>
                <a:path h="17273694" w="19050000">
                  <a:moveTo>
                    <a:pt x="0" y="0"/>
                  </a:moveTo>
                  <a:lnTo>
                    <a:pt x="19050000" y="0"/>
                  </a:lnTo>
                  <a:lnTo>
                    <a:pt x="19050000" y="17273693"/>
                  </a:lnTo>
                  <a:lnTo>
                    <a:pt x="0" y="17273693"/>
                  </a:lnTo>
                  <a:close/>
                </a:path>
              </a:pathLst>
            </a:custGeom>
            <a:blipFill>
              <a:blip r:embed="rId5"/>
              <a:stretch>
                <a:fillRect l="0" t="-316" r="0" b="-316"/>
              </a:stretch>
            </a:blipFill>
          </p:spPr>
        </p:sp>
      </p:grpSp>
      <p:grpSp>
        <p:nvGrpSpPr>
          <p:cNvPr name="Group 11" id="11"/>
          <p:cNvGrpSpPr>
            <a:grpSpLocks noChangeAspect="true"/>
          </p:cNvGrpSpPr>
          <p:nvPr/>
        </p:nvGrpSpPr>
        <p:grpSpPr>
          <a:xfrm rot="0">
            <a:off x="11784092" y="2824982"/>
            <a:ext cx="5748397" cy="5246370"/>
            <a:chOff x="0" y="0"/>
            <a:chExt cx="19050000" cy="17386300"/>
          </a:xfrm>
        </p:grpSpPr>
        <p:sp>
          <p:nvSpPr>
            <p:cNvPr name="Freeform 12" id="12"/>
            <p:cNvSpPr/>
            <p:nvPr/>
          </p:nvSpPr>
          <p:spPr>
            <a:xfrm flipH="false" flipV="false" rot="0">
              <a:off x="416229" y="-1181057"/>
              <a:ext cx="18217543" cy="17650402"/>
            </a:xfrm>
            <a:custGeom>
              <a:avLst/>
              <a:gdLst/>
              <a:ahLst/>
              <a:cxnLst/>
              <a:rect r="r" b="b" t="t" l="l"/>
              <a:pathLst>
                <a:path h="17650402" w="18217543">
                  <a:moveTo>
                    <a:pt x="9108771" y="17650402"/>
                  </a:moveTo>
                  <a:cubicBezTo>
                    <a:pt x="9108771" y="17650402"/>
                    <a:pt x="788866" y="13410732"/>
                    <a:pt x="369115" y="6274952"/>
                  </a:cubicBezTo>
                  <a:cubicBezTo>
                    <a:pt x="0" y="0"/>
                    <a:pt x="9108771" y="2046910"/>
                    <a:pt x="9108771" y="5805170"/>
                  </a:cubicBezTo>
                  <a:cubicBezTo>
                    <a:pt x="9108771" y="2046910"/>
                    <a:pt x="18217542" y="0"/>
                    <a:pt x="17848427" y="6274953"/>
                  </a:cubicBezTo>
                  <a:cubicBezTo>
                    <a:pt x="17428676" y="13410733"/>
                    <a:pt x="9108771" y="17650402"/>
                    <a:pt x="9108771" y="17650402"/>
                  </a:cubicBezTo>
                  <a:close/>
                </a:path>
              </a:pathLst>
            </a:custGeom>
            <a:blipFill>
              <a:blip r:embed="rId6"/>
              <a:stretch>
                <a:fillRect l="0" t="-18387" r="0" b="-18387"/>
              </a:stretch>
            </a:blipFill>
          </p:spPr>
        </p:sp>
        <p:sp>
          <p:nvSpPr>
            <p:cNvPr name="Freeform 13" id="13"/>
            <p:cNvSpPr/>
            <p:nvPr/>
          </p:nvSpPr>
          <p:spPr>
            <a:xfrm flipH="false" flipV="false" rot="0">
              <a:off x="0" y="56303"/>
              <a:ext cx="19050000" cy="17273694"/>
            </a:xfrm>
            <a:custGeom>
              <a:avLst/>
              <a:gdLst/>
              <a:ahLst/>
              <a:cxnLst/>
              <a:rect r="r" b="b" t="t" l="l"/>
              <a:pathLst>
                <a:path h="17273694" w="19050000">
                  <a:moveTo>
                    <a:pt x="0" y="0"/>
                  </a:moveTo>
                  <a:lnTo>
                    <a:pt x="19050000" y="0"/>
                  </a:lnTo>
                  <a:lnTo>
                    <a:pt x="19050000" y="17273693"/>
                  </a:lnTo>
                  <a:lnTo>
                    <a:pt x="0" y="17273693"/>
                  </a:lnTo>
                  <a:close/>
                </a:path>
              </a:pathLst>
            </a:custGeom>
            <a:blipFill>
              <a:blip r:embed="rId5"/>
              <a:stretch>
                <a:fillRect l="0" t="-316" r="0" b="-316"/>
              </a:stretch>
            </a:blipFill>
          </p:spPr>
        </p:sp>
      </p:grpSp>
      <p:sp>
        <p:nvSpPr>
          <p:cNvPr name="TextBox 14" id="14"/>
          <p:cNvSpPr txBox="true"/>
          <p:nvPr/>
        </p:nvSpPr>
        <p:spPr>
          <a:xfrm rot="0">
            <a:off x="3925443" y="8626474"/>
            <a:ext cx="11361457" cy="1206501"/>
          </a:xfrm>
          <a:prstGeom prst="rect">
            <a:avLst/>
          </a:prstGeom>
        </p:spPr>
        <p:txBody>
          <a:bodyPr anchor="t" rtlCol="false" tIns="0" lIns="0" bIns="0" rIns="0">
            <a:spAutoFit/>
          </a:bodyPr>
          <a:lstStyle/>
          <a:p>
            <a:pPr algn="ctr">
              <a:lnSpc>
                <a:spcPts val="4899"/>
              </a:lnSpc>
              <a:spcBef>
                <a:spcPct val="0"/>
              </a:spcBef>
            </a:pPr>
            <a:r>
              <a:rPr lang="en-US" sz="3499">
                <a:solidFill>
                  <a:srgbClr val="3849A2"/>
                </a:solidFill>
                <a:latin typeface="Francois One"/>
                <a:ea typeface="Francois One"/>
                <a:cs typeface="Francois One"/>
                <a:sym typeface="Francois One"/>
              </a:rPr>
              <a:t>Nhắn tin hỏi thăm, gọi điện thường xuyên cho mẹ, ít xin tiền lại và mua quà cho mẹ.</a:t>
            </a:r>
          </a:p>
        </p:txBody>
      </p:sp>
      <p:sp>
        <p:nvSpPr>
          <p:cNvPr name="TextBox 15" id="15"/>
          <p:cNvSpPr txBox="true"/>
          <p:nvPr/>
        </p:nvSpPr>
        <p:spPr>
          <a:xfrm rot="0">
            <a:off x="8033802" y="367665"/>
            <a:ext cx="2220397"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Francois One"/>
                <a:ea typeface="Francois One"/>
                <a:cs typeface="Francois One"/>
                <a:sym typeface="Francois One"/>
              </a:rPr>
              <a:t>BƯỚC 3</a:t>
            </a:r>
          </a:p>
        </p:txBody>
      </p:sp>
      <p:sp>
        <p:nvSpPr>
          <p:cNvPr name="TextBox 16" id="16"/>
          <p:cNvSpPr txBox="true"/>
          <p:nvPr/>
        </p:nvSpPr>
        <p:spPr>
          <a:xfrm rot="0">
            <a:off x="7079397" y="1819391"/>
            <a:ext cx="4129207" cy="669926"/>
          </a:xfrm>
          <a:prstGeom prst="rect">
            <a:avLst/>
          </a:prstGeom>
        </p:spPr>
        <p:txBody>
          <a:bodyPr anchor="t" rtlCol="false" tIns="0" lIns="0" bIns="0" rIns="0">
            <a:spAutoFit/>
          </a:bodyPr>
          <a:lstStyle/>
          <a:p>
            <a:pPr algn="ctr">
              <a:lnSpc>
                <a:spcPts val="5599"/>
              </a:lnSpc>
              <a:spcBef>
                <a:spcPct val="0"/>
              </a:spcBef>
            </a:pPr>
            <a:r>
              <a:rPr lang="en-US" sz="3999">
                <a:solidFill>
                  <a:srgbClr val="3849A2"/>
                </a:solidFill>
                <a:latin typeface="Francois One"/>
                <a:ea typeface="Francois One"/>
                <a:cs typeface="Francois One"/>
                <a:sym typeface="Francois One"/>
              </a:rPr>
              <a:t>Nâng cấp bên ngoài</a:t>
            </a:r>
          </a:p>
        </p:txBody>
      </p:sp>
      <p:sp>
        <p:nvSpPr>
          <p:cNvPr name="Freeform 17" id="17"/>
          <p:cNvSpPr/>
          <p:nvPr/>
        </p:nvSpPr>
        <p:spPr>
          <a:xfrm flipH="false" flipV="false" rot="0">
            <a:off x="-371823" y="7150160"/>
            <a:ext cx="3327578" cy="3688734"/>
          </a:xfrm>
          <a:custGeom>
            <a:avLst/>
            <a:gdLst/>
            <a:ahLst/>
            <a:cxnLst/>
            <a:rect r="r" b="b" t="t" l="l"/>
            <a:pathLst>
              <a:path h="3688734" w="3327578">
                <a:moveTo>
                  <a:pt x="0" y="0"/>
                </a:moveTo>
                <a:lnTo>
                  <a:pt x="3327578" y="0"/>
                </a:lnTo>
                <a:lnTo>
                  <a:pt x="3327578" y="3688734"/>
                </a:lnTo>
                <a:lnTo>
                  <a:pt x="0" y="36887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5892465" y="-1289260"/>
            <a:ext cx="3280047" cy="3542451"/>
          </a:xfrm>
          <a:custGeom>
            <a:avLst/>
            <a:gdLst/>
            <a:ahLst/>
            <a:cxnLst/>
            <a:rect r="r" b="b" t="t" l="l"/>
            <a:pathLst>
              <a:path h="3542451" w="3280047">
                <a:moveTo>
                  <a:pt x="0" y="0"/>
                </a:moveTo>
                <a:lnTo>
                  <a:pt x="3280047" y="0"/>
                </a:lnTo>
                <a:lnTo>
                  <a:pt x="3280047" y="3542450"/>
                </a:lnTo>
                <a:lnTo>
                  <a:pt x="0" y="35424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4264808" y="622382"/>
            <a:ext cx="9864059" cy="1285173"/>
            <a:chOff x="0" y="0"/>
            <a:chExt cx="2597941" cy="338482"/>
          </a:xfrm>
        </p:grpSpPr>
        <p:sp>
          <p:nvSpPr>
            <p:cNvPr name="Freeform 3" id="3"/>
            <p:cNvSpPr/>
            <p:nvPr/>
          </p:nvSpPr>
          <p:spPr>
            <a:xfrm flipH="false" flipV="false" rot="0">
              <a:off x="0" y="0"/>
              <a:ext cx="2597941" cy="338482"/>
            </a:xfrm>
            <a:custGeom>
              <a:avLst/>
              <a:gdLst/>
              <a:ahLst/>
              <a:cxnLst/>
              <a:rect r="r" b="b" t="t" l="l"/>
              <a:pathLst>
                <a:path h="338482" w="2597941">
                  <a:moveTo>
                    <a:pt x="29040" y="0"/>
                  </a:moveTo>
                  <a:lnTo>
                    <a:pt x="2568902" y="0"/>
                  </a:lnTo>
                  <a:cubicBezTo>
                    <a:pt x="2584940" y="0"/>
                    <a:pt x="2597941" y="13002"/>
                    <a:pt x="2597941" y="29040"/>
                  </a:cubicBezTo>
                  <a:lnTo>
                    <a:pt x="2597941" y="309442"/>
                  </a:lnTo>
                  <a:cubicBezTo>
                    <a:pt x="2597941" y="325480"/>
                    <a:pt x="2584940" y="338482"/>
                    <a:pt x="2568902" y="338482"/>
                  </a:cubicBezTo>
                  <a:lnTo>
                    <a:pt x="29040" y="338482"/>
                  </a:lnTo>
                  <a:cubicBezTo>
                    <a:pt x="13002" y="338482"/>
                    <a:pt x="0" y="325480"/>
                    <a:pt x="0" y="309442"/>
                  </a:cubicBezTo>
                  <a:lnTo>
                    <a:pt x="0" y="29040"/>
                  </a:lnTo>
                  <a:cubicBezTo>
                    <a:pt x="0" y="13002"/>
                    <a:pt x="13002" y="0"/>
                    <a:pt x="29040" y="0"/>
                  </a:cubicBezTo>
                  <a:close/>
                </a:path>
              </a:pathLst>
            </a:custGeom>
            <a:gradFill rotWithShape="true">
              <a:gsLst>
                <a:gs pos="0">
                  <a:srgbClr val="5DE0E6">
                    <a:alpha val="100000"/>
                  </a:srgbClr>
                </a:gs>
                <a:gs pos="100000">
                  <a:srgbClr val="004AAD">
                    <a:alpha val="100000"/>
                  </a:srgbClr>
                </a:gs>
              </a:gsLst>
              <a:lin ang="0"/>
            </a:gradFill>
            <a:ln cap="rnd">
              <a:noFill/>
              <a:prstDash val="solid"/>
              <a:round/>
            </a:ln>
          </p:spPr>
        </p:sp>
        <p:sp>
          <p:nvSpPr>
            <p:cNvPr name="TextBox 4" id="4"/>
            <p:cNvSpPr txBox="true"/>
            <p:nvPr/>
          </p:nvSpPr>
          <p:spPr>
            <a:xfrm>
              <a:off x="0" y="-38100"/>
              <a:ext cx="2597941" cy="37658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580902" y="2802905"/>
            <a:ext cx="9201264" cy="1374776"/>
          </a:xfrm>
          <a:prstGeom prst="rect">
            <a:avLst/>
          </a:prstGeom>
        </p:spPr>
        <p:txBody>
          <a:bodyPr anchor="t" rtlCol="false" tIns="0" lIns="0" bIns="0" rIns="0">
            <a:spAutoFit/>
          </a:bodyPr>
          <a:lstStyle/>
          <a:p>
            <a:pPr algn="l">
              <a:lnSpc>
                <a:spcPts val="5599"/>
              </a:lnSpc>
              <a:spcBef>
                <a:spcPct val="0"/>
              </a:spcBef>
            </a:pPr>
            <a:r>
              <a:rPr lang="en-US" sz="3999">
                <a:solidFill>
                  <a:srgbClr val="3849A2"/>
                </a:solidFill>
                <a:latin typeface="Francois One"/>
                <a:ea typeface="Francois One"/>
                <a:cs typeface="Francois One"/>
                <a:sym typeface="Francois One"/>
              </a:rPr>
              <a:t>KẾT QUẢ:</a:t>
            </a:r>
            <a:r>
              <a:rPr lang="en-US" sz="3999">
                <a:solidFill>
                  <a:srgbClr val="E85D0F"/>
                </a:solidFill>
                <a:latin typeface="Francois One"/>
                <a:ea typeface="Francois One"/>
                <a:cs typeface="Francois One"/>
                <a:sym typeface="Francois One"/>
              </a:rPr>
              <a:t> </a:t>
            </a:r>
            <a:r>
              <a:rPr lang="en-US" sz="3999">
                <a:solidFill>
                  <a:srgbClr val="000000"/>
                </a:solidFill>
                <a:latin typeface="Francois One"/>
                <a:ea typeface="Francois One"/>
                <a:cs typeface="Francois One"/>
                <a:sym typeface="Francois One"/>
              </a:rPr>
              <a:t>Giúp 2 mẹ con biết rằng tình cảm gia đình sẽ không bao giờ mờ phai</a:t>
            </a:r>
          </a:p>
        </p:txBody>
      </p:sp>
      <p:sp>
        <p:nvSpPr>
          <p:cNvPr name="TextBox 6" id="6"/>
          <p:cNvSpPr txBox="true"/>
          <p:nvPr/>
        </p:nvSpPr>
        <p:spPr>
          <a:xfrm rot="0">
            <a:off x="7888648" y="5076825"/>
            <a:ext cx="2513150" cy="669926"/>
          </a:xfrm>
          <a:prstGeom prst="rect">
            <a:avLst/>
          </a:prstGeom>
        </p:spPr>
        <p:txBody>
          <a:bodyPr anchor="t" rtlCol="false" tIns="0" lIns="0" bIns="0" rIns="0">
            <a:spAutoFit/>
          </a:bodyPr>
          <a:lstStyle/>
          <a:p>
            <a:pPr algn="l">
              <a:lnSpc>
                <a:spcPts val="5599"/>
              </a:lnSpc>
              <a:spcBef>
                <a:spcPct val="0"/>
              </a:spcBef>
            </a:pPr>
            <a:r>
              <a:rPr lang="en-US" sz="3999">
                <a:solidFill>
                  <a:srgbClr val="3849A2"/>
                </a:solidFill>
                <a:latin typeface="Francois One"/>
                <a:ea typeface="Francois One"/>
                <a:cs typeface="Francois One"/>
                <a:sym typeface="Francois One"/>
              </a:rPr>
              <a:t>BÀI HỌC</a:t>
            </a:r>
          </a:p>
        </p:txBody>
      </p:sp>
      <p:sp>
        <p:nvSpPr>
          <p:cNvPr name="TextBox 7" id="7"/>
          <p:cNvSpPr txBox="true"/>
          <p:nvPr/>
        </p:nvSpPr>
        <p:spPr>
          <a:xfrm rot="0">
            <a:off x="6196846" y="724819"/>
            <a:ext cx="5894308"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Francois One"/>
                <a:ea typeface="Francois One"/>
                <a:cs typeface="Francois One"/>
                <a:sym typeface="Francois One"/>
              </a:rPr>
              <a:t>KẾT QUẢ VÀ BÀI HỌC</a:t>
            </a:r>
          </a:p>
        </p:txBody>
      </p:sp>
      <p:sp>
        <p:nvSpPr>
          <p:cNvPr name="TextBox 8" id="8"/>
          <p:cNvSpPr txBox="true"/>
          <p:nvPr/>
        </p:nvSpPr>
        <p:spPr>
          <a:xfrm rot="0">
            <a:off x="4469524" y="5811027"/>
            <a:ext cx="9659342" cy="2089150"/>
          </a:xfrm>
          <a:prstGeom prst="rect">
            <a:avLst/>
          </a:prstGeom>
        </p:spPr>
        <p:txBody>
          <a:bodyPr anchor="t" rtlCol="false" tIns="0" lIns="0" bIns="0" rIns="0">
            <a:spAutoFit/>
          </a:bodyPr>
          <a:lstStyle/>
          <a:p>
            <a:pPr algn="l" marL="863601" indent="-431801" lvl="1">
              <a:lnSpc>
                <a:spcPts val="5600"/>
              </a:lnSpc>
              <a:buFont typeface="Arial"/>
              <a:buChar char="•"/>
            </a:pPr>
            <a:r>
              <a:rPr lang="en-US" sz="4000">
                <a:solidFill>
                  <a:srgbClr val="000000"/>
                </a:solidFill>
                <a:latin typeface="Francois One"/>
                <a:ea typeface="Francois One"/>
                <a:cs typeface="Francois One"/>
                <a:sym typeface="Francois One"/>
              </a:rPr>
              <a:t>Sự đồng cảm và thấu hiểu</a:t>
            </a:r>
          </a:p>
          <a:p>
            <a:pPr algn="l" marL="863601" indent="-431801" lvl="1">
              <a:lnSpc>
                <a:spcPts val="5600"/>
              </a:lnSpc>
              <a:buFont typeface="Arial"/>
              <a:buChar char="•"/>
            </a:pPr>
            <a:r>
              <a:rPr lang="en-US" sz="4000">
                <a:solidFill>
                  <a:srgbClr val="000000"/>
                </a:solidFill>
                <a:latin typeface="Francois One"/>
                <a:ea typeface="Francois One"/>
                <a:cs typeface="Francois One"/>
                <a:sym typeface="Francois One"/>
              </a:rPr>
              <a:t>Hiểu nhau hơn</a:t>
            </a:r>
          </a:p>
          <a:p>
            <a:pPr algn="l" marL="863601" indent="-431801" lvl="1">
              <a:lnSpc>
                <a:spcPts val="5600"/>
              </a:lnSpc>
              <a:buFont typeface="Arial"/>
              <a:buChar char="•"/>
            </a:pPr>
            <a:r>
              <a:rPr lang="en-US" sz="4000">
                <a:solidFill>
                  <a:srgbClr val="000000"/>
                </a:solidFill>
                <a:latin typeface="Francois One"/>
                <a:ea typeface="Francois One"/>
                <a:cs typeface="Francois One"/>
                <a:sym typeface="Francois One"/>
              </a:rPr>
              <a:t>Mang lại năng lượng tích cực</a:t>
            </a:r>
          </a:p>
        </p:txBody>
      </p:sp>
      <p:sp>
        <p:nvSpPr>
          <p:cNvPr name="Freeform 9" id="9"/>
          <p:cNvSpPr/>
          <p:nvPr/>
        </p:nvSpPr>
        <p:spPr>
          <a:xfrm flipH="false" flipV="false" rot="0">
            <a:off x="15413254" y="287769"/>
            <a:ext cx="2326064" cy="2799421"/>
          </a:xfrm>
          <a:custGeom>
            <a:avLst/>
            <a:gdLst/>
            <a:ahLst/>
            <a:cxnLst/>
            <a:rect r="r" b="b" t="t" l="l"/>
            <a:pathLst>
              <a:path h="2799421" w="2326064">
                <a:moveTo>
                  <a:pt x="0" y="0"/>
                </a:moveTo>
                <a:lnTo>
                  <a:pt x="2326064" y="0"/>
                </a:lnTo>
                <a:lnTo>
                  <a:pt x="2326064" y="2799420"/>
                </a:lnTo>
                <a:lnTo>
                  <a:pt x="0" y="27994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38550" y="929898"/>
            <a:ext cx="1771518" cy="3247783"/>
          </a:xfrm>
          <a:custGeom>
            <a:avLst/>
            <a:gdLst/>
            <a:ahLst/>
            <a:cxnLst/>
            <a:rect r="r" b="b" t="t" l="l"/>
            <a:pathLst>
              <a:path h="3247783" w="1771518">
                <a:moveTo>
                  <a:pt x="0" y="0"/>
                </a:moveTo>
                <a:lnTo>
                  <a:pt x="1771518" y="0"/>
                </a:lnTo>
                <a:lnTo>
                  <a:pt x="1771518" y="3247783"/>
                </a:lnTo>
                <a:lnTo>
                  <a:pt x="0" y="3247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576286" y="7900177"/>
            <a:ext cx="2727119" cy="2766561"/>
          </a:xfrm>
          <a:custGeom>
            <a:avLst/>
            <a:gdLst/>
            <a:ahLst/>
            <a:cxnLst/>
            <a:rect r="r" b="b" t="t" l="l"/>
            <a:pathLst>
              <a:path h="2766561" w="2727119">
                <a:moveTo>
                  <a:pt x="0" y="0"/>
                </a:moveTo>
                <a:lnTo>
                  <a:pt x="2727119" y="0"/>
                </a:lnTo>
                <a:lnTo>
                  <a:pt x="2727119" y="2766560"/>
                </a:lnTo>
                <a:lnTo>
                  <a:pt x="0" y="2766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3597716" y="4010394"/>
            <a:ext cx="13583489" cy="2626154"/>
            <a:chOff x="0" y="0"/>
            <a:chExt cx="3049338" cy="589541"/>
          </a:xfrm>
        </p:grpSpPr>
        <p:sp>
          <p:nvSpPr>
            <p:cNvPr name="Freeform 3" id="3"/>
            <p:cNvSpPr/>
            <p:nvPr/>
          </p:nvSpPr>
          <p:spPr>
            <a:xfrm flipH="false" flipV="false" rot="0">
              <a:off x="0" y="0"/>
              <a:ext cx="3049338" cy="589541"/>
            </a:xfrm>
            <a:custGeom>
              <a:avLst/>
              <a:gdLst/>
              <a:ahLst/>
              <a:cxnLst/>
              <a:rect r="r" b="b" t="t" l="l"/>
              <a:pathLst>
                <a:path h="589541" w="3049338">
                  <a:moveTo>
                    <a:pt x="0" y="0"/>
                  </a:moveTo>
                  <a:lnTo>
                    <a:pt x="3049338" y="0"/>
                  </a:lnTo>
                  <a:lnTo>
                    <a:pt x="3049338" y="589541"/>
                  </a:lnTo>
                  <a:lnTo>
                    <a:pt x="0" y="589541"/>
                  </a:lnTo>
                  <a:close/>
                </a:path>
              </a:pathLst>
            </a:custGeom>
            <a:solidFill>
              <a:srgbClr val="0767B2"/>
            </a:solidFill>
          </p:spPr>
        </p:sp>
        <p:sp>
          <p:nvSpPr>
            <p:cNvPr name="TextBox 4" id="4"/>
            <p:cNvSpPr txBox="true"/>
            <p:nvPr/>
          </p:nvSpPr>
          <p:spPr>
            <a:xfrm>
              <a:off x="0" y="-38100"/>
              <a:ext cx="3049338" cy="62764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5268" y="2848186"/>
            <a:ext cx="4899627" cy="4899627"/>
            <a:chOff x="0" y="0"/>
            <a:chExt cx="812800" cy="812800"/>
          </a:xfrm>
        </p:grpSpPr>
        <p:sp>
          <p:nvSpPr>
            <p:cNvPr name="Freeform 6" id="6"/>
            <p:cNvSpPr/>
            <p:nvPr/>
          </p:nvSpPr>
          <p:spPr>
            <a:xfrm flipH="false" flipV="false" rot="0">
              <a:off x="6503" y="6503"/>
              <a:ext cx="799794" cy="799794"/>
            </a:xfrm>
            <a:custGeom>
              <a:avLst/>
              <a:gdLst/>
              <a:ahLst/>
              <a:cxnLst/>
              <a:rect r="r" b="b" t="t" l="l"/>
              <a:pathLst>
                <a:path h="799794" w="799794">
                  <a:moveTo>
                    <a:pt x="414422" y="8022"/>
                  </a:moveTo>
                  <a:lnTo>
                    <a:pt x="791772" y="385372"/>
                  </a:lnTo>
                  <a:cubicBezTo>
                    <a:pt x="799794" y="393394"/>
                    <a:pt x="799794" y="406400"/>
                    <a:pt x="791772" y="414422"/>
                  </a:cubicBezTo>
                  <a:lnTo>
                    <a:pt x="414422" y="791772"/>
                  </a:lnTo>
                  <a:cubicBezTo>
                    <a:pt x="406400" y="799794"/>
                    <a:pt x="393394" y="799794"/>
                    <a:pt x="385372" y="791772"/>
                  </a:cubicBezTo>
                  <a:lnTo>
                    <a:pt x="8022" y="414422"/>
                  </a:lnTo>
                  <a:cubicBezTo>
                    <a:pt x="0" y="406400"/>
                    <a:pt x="0" y="393394"/>
                    <a:pt x="8022" y="385372"/>
                  </a:cubicBezTo>
                  <a:lnTo>
                    <a:pt x="385372" y="8022"/>
                  </a:lnTo>
                  <a:cubicBezTo>
                    <a:pt x="393394" y="0"/>
                    <a:pt x="406400" y="0"/>
                    <a:pt x="414422" y="8022"/>
                  </a:cubicBezTo>
                  <a:close/>
                </a:path>
              </a:pathLst>
            </a:custGeom>
            <a:solidFill>
              <a:srgbClr val="3849A2"/>
            </a:solidFill>
          </p:spPr>
        </p:sp>
        <p:sp>
          <p:nvSpPr>
            <p:cNvPr name="TextBox 7" id="7"/>
            <p:cNvSpPr txBox="true"/>
            <p:nvPr/>
          </p:nvSpPr>
          <p:spPr>
            <a:xfrm>
              <a:off x="139700" y="101600"/>
              <a:ext cx="533400" cy="571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622655" y="4784991"/>
            <a:ext cx="9021971" cy="962661"/>
          </a:xfrm>
          <a:prstGeom prst="rect">
            <a:avLst/>
          </a:prstGeom>
        </p:spPr>
        <p:txBody>
          <a:bodyPr anchor="t" rtlCol="false" tIns="0" lIns="0" bIns="0" rIns="0">
            <a:spAutoFit/>
          </a:bodyPr>
          <a:lstStyle/>
          <a:p>
            <a:pPr algn="ctr">
              <a:lnSpc>
                <a:spcPts val="7839"/>
              </a:lnSpc>
              <a:spcBef>
                <a:spcPct val="0"/>
              </a:spcBef>
            </a:pPr>
            <a:r>
              <a:rPr lang="en-US" sz="5599">
                <a:solidFill>
                  <a:srgbClr val="FFFFFF"/>
                </a:solidFill>
                <a:latin typeface="Francois One"/>
                <a:ea typeface="Francois One"/>
                <a:cs typeface="Francois One"/>
                <a:sym typeface="Francois One"/>
              </a:rPr>
              <a:t>III. LỜI CẢM ƠN</a:t>
            </a:r>
          </a:p>
        </p:txBody>
      </p:sp>
      <p:sp>
        <p:nvSpPr>
          <p:cNvPr name="Freeform 9" id="9"/>
          <p:cNvSpPr/>
          <p:nvPr/>
        </p:nvSpPr>
        <p:spPr>
          <a:xfrm flipH="false" flipV="false" rot="0">
            <a:off x="1532447" y="4274401"/>
            <a:ext cx="2065269" cy="2047198"/>
          </a:xfrm>
          <a:custGeom>
            <a:avLst/>
            <a:gdLst/>
            <a:ahLst/>
            <a:cxnLst/>
            <a:rect r="r" b="b" t="t" l="l"/>
            <a:pathLst>
              <a:path h="2047198" w="2065269">
                <a:moveTo>
                  <a:pt x="0" y="0"/>
                </a:moveTo>
                <a:lnTo>
                  <a:pt x="2065269" y="0"/>
                </a:lnTo>
                <a:lnTo>
                  <a:pt x="2065269" y="2047198"/>
                </a:lnTo>
                <a:lnTo>
                  <a:pt x="0" y="2047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6892966" y="-777579"/>
            <a:ext cx="2152399" cy="2099417"/>
          </a:xfrm>
          <a:custGeom>
            <a:avLst/>
            <a:gdLst/>
            <a:ahLst/>
            <a:cxnLst/>
            <a:rect r="r" b="b" t="t" l="l"/>
            <a:pathLst>
              <a:path h="2099417" w="2152399">
                <a:moveTo>
                  <a:pt x="0" y="0"/>
                </a:moveTo>
                <a:lnTo>
                  <a:pt x="2152399" y="0"/>
                </a:lnTo>
                <a:lnTo>
                  <a:pt x="2152399" y="2099417"/>
                </a:lnTo>
                <a:lnTo>
                  <a:pt x="0" y="209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736262" y="2848186"/>
            <a:ext cx="2353240" cy="2295314"/>
          </a:xfrm>
          <a:custGeom>
            <a:avLst/>
            <a:gdLst/>
            <a:ahLst/>
            <a:cxnLst/>
            <a:rect r="r" b="b" t="t" l="l"/>
            <a:pathLst>
              <a:path h="2295314" w="2353240">
                <a:moveTo>
                  <a:pt x="0" y="0"/>
                </a:moveTo>
                <a:lnTo>
                  <a:pt x="2353240" y="0"/>
                </a:lnTo>
                <a:lnTo>
                  <a:pt x="2353240" y="2295314"/>
                </a:lnTo>
                <a:lnTo>
                  <a:pt x="0" y="22953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092137" y="9127186"/>
            <a:ext cx="3104977" cy="3028547"/>
          </a:xfrm>
          <a:custGeom>
            <a:avLst/>
            <a:gdLst/>
            <a:ahLst/>
            <a:cxnLst/>
            <a:rect r="r" b="b" t="t" l="l"/>
            <a:pathLst>
              <a:path h="3028547" w="3104977">
                <a:moveTo>
                  <a:pt x="0" y="0"/>
                </a:moveTo>
                <a:lnTo>
                  <a:pt x="3104977" y="0"/>
                </a:lnTo>
                <a:lnTo>
                  <a:pt x="3104977" y="3028546"/>
                </a:lnTo>
                <a:lnTo>
                  <a:pt x="0" y="3028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32448" y="6636548"/>
            <a:ext cx="1792504" cy="3967441"/>
          </a:xfrm>
          <a:custGeom>
            <a:avLst/>
            <a:gdLst/>
            <a:ahLst/>
            <a:cxnLst/>
            <a:rect r="r" b="b" t="t" l="l"/>
            <a:pathLst>
              <a:path h="3967441" w="1792504">
                <a:moveTo>
                  <a:pt x="0" y="0"/>
                </a:moveTo>
                <a:lnTo>
                  <a:pt x="1792504" y="0"/>
                </a:lnTo>
                <a:lnTo>
                  <a:pt x="1792504" y="3967441"/>
                </a:lnTo>
                <a:lnTo>
                  <a:pt x="0" y="39674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533798" y="-1195855"/>
            <a:ext cx="2301551" cy="2517693"/>
          </a:xfrm>
          <a:custGeom>
            <a:avLst/>
            <a:gdLst/>
            <a:ahLst/>
            <a:cxnLst/>
            <a:rect r="r" b="b" t="t" l="l"/>
            <a:pathLst>
              <a:path h="2517693" w="2301551">
                <a:moveTo>
                  <a:pt x="0" y="0"/>
                </a:moveTo>
                <a:lnTo>
                  <a:pt x="2301552" y="0"/>
                </a:lnTo>
                <a:lnTo>
                  <a:pt x="2301552" y="2517693"/>
                </a:lnTo>
                <a:lnTo>
                  <a:pt x="0" y="25176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2711516">
            <a:off x="5038803" y="2901211"/>
            <a:ext cx="1821786" cy="1792646"/>
            <a:chOff x="0" y="0"/>
            <a:chExt cx="627794" cy="617752"/>
          </a:xfrm>
        </p:grpSpPr>
        <p:sp>
          <p:nvSpPr>
            <p:cNvPr name="Freeform 3" id="3"/>
            <p:cNvSpPr/>
            <p:nvPr/>
          </p:nvSpPr>
          <p:spPr>
            <a:xfrm flipH="false" flipV="false" rot="0">
              <a:off x="0" y="0"/>
              <a:ext cx="627794" cy="617752"/>
            </a:xfrm>
            <a:custGeom>
              <a:avLst/>
              <a:gdLst/>
              <a:ahLst/>
              <a:cxnLst/>
              <a:rect r="r" b="b" t="t" l="l"/>
              <a:pathLst>
                <a:path h="617752" w="627794">
                  <a:moveTo>
                    <a:pt x="191233" y="0"/>
                  </a:moveTo>
                  <a:lnTo>
                    <a:pt x="436561" y="0"/>
                  </a:lnTo>
                  <a:cubicBezTo>
                    <a:pt x="542176" y="0"/>
                    <a:pt x="627794" y="85618"/>
                    <a:pt x="627794" y="191233"/>
                  </a:cubicBezTo>
                  <a:lnTo>
                    <a:pt x="627794" y="426519"/>
                  </a:lnTo>
                  <a:cubicBezTo>
                    <a:pt x="627794" y="532134"/>
                    <a:pt x="542176" y="617752"/>
                    <a:pt x="436561" y="617752"/>
                  </a:cubicBezTo>
                  <a:lnTo>
                    <a:pt x="191233" y="617752"/>
                  </a:lnTo>
                  <a:cubicBezTo>
                    <a:pt x="85618" y="617752"/>
                    <a:pt x="0" y="532134"/>
                    <a:pt x="0" y="426519"/>
                  </a:cubicBezTo>
                  <a:lnTo>
                    <a:pt x="0" y="191233"/>
                  </a:lnTo>
                  <a:cubicBezTo>
                    <a:pt x="0" y="85618"/>
                    <a:pt x="85618" y="0"/>
                    <a:pt x="191233" y="0"/>
                  </a:cubicBezTo>
                  <a:close/>
                </a:path>
              </a:pathLst>
            </a:custGeom>
            <a:solidFill>
              <a:srgbClr val="0767B2"/>
            </a:solidFill>
          </p:spPr>
        </p:sp>
        <p:sp>
          <p:nvSpPr>
            <p:cNvPr name="TextBox 4" id="4"/>
            <p:cNvSpPr txBox="true"/>
            <p:nvPr/>
          </p:nvSpPr>
          <p:spPr>
            <a:xfrm>
              <a:off x="0" y="-38100"/>
              <a:ext cx="627794" cy="655852"/>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711516">
            <a:off x="4953817" y="6178245"/>
            <a:ext cx="1964726" cy="1954349"/>
            <a:chOff x="0" y="0"/>
            <a:chExt cx="677052" cy="673476"/>
          </a:xfrm>
        </p:grpSpPr>
        <p:sp>
          <p:nvSpPr>
            <p:cNvPr name="Freeform 6" id="6"/>
            <p:cNvSpPr/>
            <p:nvPr/>
          </p:nvSpPr>
          <p:spPr>
            <a:xfrm flipH="false" flipV="false" rot="0">
              <a:off x="0" y="0"/>
              <a:ext cx="677052" cy="673476"/>
            </a:xfrm>
            <a:custGeom>
              <a:avLst/>
              <a:gdLst/>
              <a:ahLst/>
              <a:cxnLst/>
              <a:rect r="r" b="b" t="t" l="l"/>
              <a:pathLst>
                <a:path h="673476" w="677052">
                  <a:moveTo>
                    <a:pt x="177321" y="0"/>
                  </a:moveTo>
                  <a:lnTo>
                    <a:pt x="499731" y="0"/>
                  </a:lnTo>
                  <a:cubicBezTo>
                    <a:pt x="546760" y="0"/>
                    <a:pt x="591862" y="18682"/>
                    <a:pt x="625116" y="51936"/>
                  </a:cubicBezTo>
                  <a:cubicBezTo>
                    <a:pt x="658370" y="85190"/>
                    <a:pt x="677052" y="130292"/>
                    <a:pt x="677052" y="177321"/>
                  </a:cubicBezTo>
                  <a:lnTo>
                    <a:pt x="677052" y="496155"/>
                  </a:lnTo>
                  <a:cubicBezTo>
                    <a:pt x="677052" y="543184"/>
                    <a:pt x="658370" y="588286"/>
                    <a:pt x="625116" y="621540"/>
                  </a:cubicBezTo>
                  <a:cubicBezTo>
                    <a:pt x="591862" y="654794"/>
                    <a:pt x="546760" y="673476"/>
                    <a:pt x="499731" y="673476"/>
                  </a:cubicBezTo>
                  <a:lnTo>
                    <a:pt x="177321" y="673476"/>
                  </a:lnTo>
                  <a:cubicBezTo>
                    <a:pt x="130292" y="673476"/>
                    <a:pt x="85190" y="654794"/>
                    <a:pt x="51936" y="621540"/>
                  </a:cubicBezTo>
                  <a:cubicBezTo>
                    <a:pt x="18682" y="588286"/>
                    <a:pt x="0" y="543184"/>
                    <a:pt x="0" y="496155"/>
                  </a:cubicBezTo>
                  <a:lnTo>
                    <a:pt x="0" y="177321"/>
                  </a:lnTo>
                  <a:cubicBezTo>
                    <a:pt x="0" y="130292"/>
                    <a:pt x="18682" y="85190"/>
                    <a:pt x="51936" y="51936"/>
                  </a:cubicBezTo>
                  <a:cubicBezTo>
                    <a:pt x="85190" y="18682"/>
                    <a:pt x="130292" y="0"/>
                    <a:pt x="177321" y="0"/>
                  </a:cubicBezTo>
                  <a:close/>
                </a:path>
              </a:pathLst>
            </a:custGeom>
            <a:solidFill>
              <a:srgbClr val="0767B2"/>
            </a:solidFill>
          </p:spPr>
        </p:sp>
        <p:sp>
          <p:nvSpPr>
            <p:cNvPr name="TextBox 7" id="7"/>
            <p:cNvSpPr txBox="true"/>
            <p:nvPr/>
          </p:nvSpPr>
          <p:spPr>
            <a:xfrm>
              <a:off x="0" y="-38100"/>
              <a:ext cx="677052" cy="71157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2711516">
            <a:off x="1739189" y="2906563"/>
            <a:ext cx="1876936" cy="1888910"/>
            <a:chOff x="0" y="0"/>
            <a:chExt cx="646799" cy="650925"/>
          </a:xfrm>
        </p:grpSpPr>
        <p:sp>
          <p:nvSpPr>
            <p:cNvPr name="Freeform 9" id="9"/>
            <p:cNvSpPr/>
            <p:nvPr/>
          </p:nvSpPr>
          <p:spPr>
            <a:xfrm flipH="false" flipV="false" rot="0">
              <a:off x="0" y="0"/>
              <a:ext cx="646799" cy="650925"/>
            </a:xfrm>
            <a:custGeom>
              <a:avLst/>
              <a:gdLst/>
              <a:ahLst/>
              <a:cxnLst/>
              <a:rect r="r" b="b" t="t" l="l"/>
              <a:pathLst>
                <a:path h="650925" w="646799">
                  <a:moveTo>
                    <a:pt x="185614" y="0"/>
                  </a:moveTo>
                  <a:lnTo>
                    <a:pt x="461185" y="0"/>
                  </a:lnTo>
                  <a:cubicBezTo>
                    <a:pt x="563697" y="0"/>
                    <a:pt x="646799" y="83102"/>
                    <a:pt x="646799" y="185614"/>
                  </a:cubicBezTo>
                  <a:lnTo>
                    <a:pt x="646799" y="465311"/>
                  </a:lnTo>
                  <a:cubicBezTo>
                    <a:pt x="646799" y="514539"/>
                    <a:pt x="627243" y="561751"/>
                    <a:pt x="592434" y="596560"/>
                  </a:cubicBezTo>
                  <a:cubicBezTo>
                    <a:pt x="557624" y="631370"/>
                    <a:pt x="510413" y="650925"/>
                    <a:pt x="461185" y="650925"/>
                  </a:cubicBezTo>
                  <a:lnTo>
                    <a:pt x="185614" y="650925"/>
                  </a:lnTo>
                  <a:cubicBezTo>
                    <a:pt x="136386" y="650925"/>
                    <a:pt x="89175" y="631370"/>
                    <a:pt x="54365" y="596560"/>
                  </a:cubicBezTo>
                  <a:cubicBezTo>
                    <a:pt x="19556" y="561751"/>
                    <a:pt x="0" y="514539"/>
                    <a:pt x="0" y="465311"/>
                  </a:cubicBezTo>
                  <a:lnTo>
                    <a:pt x="0" y="185614"/>
                  </a:lnTo>
                  <a:cubicBezTo>
                    <a:pt x="0" y="136386"/>
                    <a:pt x="19556" y="89175"/>
                    <a:pt x="54365" y="54365"/>
                  </a:cubicBezTo>
                  <a:cubicBezTo>
                    <a:pt x="89175" y="19556"/>
                    <a:pt x="136386" y="0"/>
                    <a:pt x="185614" y="0"/>
                  </a:cubicBezTo>
                  <a:close/>
                </a:path>
              </a:pathLst>
            </a:custGeom>
            <a:solidFill>
              <a:srgbClr val="0767B2"/>
            </a:solidFill>
          </p:spPr>
        </p:sp>
        <p:sp>
          <p:nvSpPr>
            <p:cNvPr name="TextBox 10" id="10"/>
            <p:cNvSpPr txBox="true"/>
            <p:nvPr/>
          </p:nvSpPr>
          <p:spPr>
            <a:xfrm>
              <a:off x="0" y="-38100"/>
              <a:ext cx="646799" cy="68902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2711516">
            <a:off x="1714819" y="6151963"/>
            <a:ext cx="2053339" cy="2022062"/>
            <a:chOff x="0" y="0"/>
            <a:chExt cx="707588" cy="696810"/>
          </a:xfrm>
        </p:grpSpPr>
        <p:sp>
          <p:nvSpPr>
            <p:cNvPr name="Freeform 12" id="12"/>
            <p:cNvSpPr/>
            <p:nvPr/>
          </p:nvSpPr>
          <p:spPr>
            <a:xfrm flipH="false" flipV="false" rot="0">
              <a:off x="0" y="0"/>
              <a:ext cx="707588" cy="696810"/>
            </a:xfrm>
            <a:custGeom>
              <a:avLst/>
              <a:gdLst/>
              <a:ahLst/>
              <a:cxnLst/>
              <a:rect r="r" b="b" t="t" l="l"/>
              <a:pathLst>
                <a:path h="696810" w="707588">
                  <a:moveTo>
                    <a:pt x="169668" y="0"/>
                  </a:moveTo>
                  <a:lnTo>
                    <a:pt x="537920" y="0"/>
                  </a:lnTo>
                  <a:cubicBezTo>
                    <a:pt x="582919" y="0"/>
                    <a:pt x="626075" y="17876"/>
                    <a:pt x="657894" y="49695"/>
                  </a:cubicBezTo>
                  <a:cubicBezTo>
                    <a:pt x="689713" y="81514"/>
                    <a:pt x="707588" y="124669"/>
                    <a:pt x="707588" y="169668"/>
                  </a:cubicBezTo>
                  <a:lnTo>
                    <a:pt x="707588" y="527142"/>
                  </a:lnTo>
                  <a:cubicBezTo>
                    <a:pt x="707588" y="572141"/>
                    <a:pt x="689713" y="615296"/>
                    <a:pt x="657894" y="647115"/>
                  </a:cubicBezTo>
                  <a:cubicBezTo>
                    <a:pt x="626075" y="678934"/>
                    <a:pt x="582919" y="696810"/>
                    <a:pt x="537920" y="696810"/>
                  </a:cubicBezTo>
                  <a:lnTo>
                    <a:pt x="169668" y="696810"/>
                  </a:lnTo>
                  <a:cubicBezTo>
                    <a:pt x="124669" y="696810"/>
                    <a:pt x="81514" y="678934"/>
                    <a:pt x="49695" y="647115"/>
                  </a:cubicBezTo>
                  <a:cubicBezTo>
                    <a:pt x="17876" y="615296"/>
                    <a:pt x="0" y="572141"/>
                    <a:pt x="0" y="527142"/>
                  </a:cubicBezTo>
                  <a:lnTo>
                    <a:pt x="0" y="169668"/>
                  </a:lnTo>
                  <a:cubicBezTo>
                    <a:pt x="0" y="124669"/>
                    <a:pt x="17876" y="81514"/>
                    <a:pt x="49695" y="49695"/>
                  </a:cubicBezTo>
                  <a:cubicBezTo>
                    <a:pt x="81514" y="17876"/>
                    <a:pt x="124669" y="0"/>
                    <a:pt x="169668" y="0"/>
                  </a:cubicBezTo>
                  <a:close/>
                </a:path>
              </a:pathLst>
            </a:custGeom>
            <a:solidFill>
              <a:srgbClr val="0767B2"/>
            </a:solidFill>
          </p:spPr>
        </p:sp>
        <p:sp>
          <p:nvSpPr>
            <p:cNvPr name="TextBox 13" id="13"/>
            <p:cNvSpPr txBox="true"/>
            <p:nvPr/>
          </p:nvSpPr>
          <p:spPr>
            <a:xfrm>
              <a:off x="0" y="-38100"/>
              <a:ext cx="707588" cy="73491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2711516">
            <a:off x="3342813" y="4408879"/>
            <a:ext cx="1976137" cy="1970220"/>
            <a:chOff x="0" y="0"/>
            <a:chExt cx="680984" cy="678945"/>
          </a:xfrm>
        </p:grpSpPr>
        <p:sp>
          <p:nvSpPr>
            <p:cNvPr name="Freeform 15" id="15"/>
            <p:cNvSpPr/>
            <p:nvPr/>
          </p:nvSpPr>
          <p:spPr>
            <a:xfrm flipH="false" flipV="false" rot="0">
              <a:off x="0" y="0"/>
              <a:ext cx="680984" cy="678945"/>
            </a:xfrm>
            <a:custGeom>
              <a:avLst/>
              <a:gdLst/>
              <a:ahLst/>
              <a:cxnLst/>
              <a:rect r="r" b="b" t="t" l="l"/>
              <a:pathLst>
                <a:path h="678945" w="680984">
                  <a:moveTo>
                    <a:pt x="176297" y="0"/>
                  </a:moveTo>
                  <a:lnTo>
                    <a:pt x="504688" y="0"/>
                  </a:lnTo>
                  <a:cubicBezTo>
                    <a:pt x="551444" y="0"/>
                    <a:pt x="596286" y="18574"/>
                    <a:pt x="629348" y="51636"/>
                  </a:cubicBezTo>
                  <a:cubicBezTo>
                    <a:pt x="662410" y="84698"/>
                    <a:pt x="680984" y="129540"/>
                    <a:pt x="680984" y="176297"/>
                  </a:cubicBezTo>
                  <a:lnTo>
                    <a:pt x="680984" y="502648"/>
                  </a:lnTo>
                  <a:cubicBezTo>
                    <a:pt x="680984" y="549405"/>
                    <a:pt x="662410" y="594247"/>
                    <a:pt x="629348" y="627309"/>
                  </a:cubicBezTo>
                  <a:cubicBezTo>
                    <a:pt x="596286" y="660371"/>
                    <a:pt x="551444" y="678945"/>
                    <a:pt x="504688" y="678945"/>
                  </a:cubicBezTo>
                  <a:lnTo>
                    <a:pt x="176297" y="678945"/>
                  </a:lnTo>
                  <a:cubicBezTo>
                    <a:pt x="129540" y="678945"/>
                    <a:pt x="84698" y="660371"/>
                    <a:pt x="51636" y="627309"/>
                  </a:cubicBezTo>
                  <a:cubicBezTo>
                    <a:pt x="18574" y="594247"/>
                    <a:pt x="0" y="549405"/>
                    <a:pt x="0" y="502648"/>
                  </a:cubicBezTo>
                  <a:lnTo>
                    <a:pt x="0" y="176297"/>
                  </a:lnTo>
                  <a:cubicBezTo>
                    <a:pt x="0" y="129540"/>
                    <a:pt x="18574" y="84698"/>
                    <a:pt x="51636" y="51636"/>
                  </a:cubicBezTo>
                  <a:cubicBezTo>
                    <a:pt x="84698" y="18574"/>
                    <a:pt x="129540" y="0"/>
                    <a:pt x="176297" y="0"/>
                  </a:cubicBezTo>
                  <a:close/>
                </a:path>
              </a:pathLst>
            </a:custGeom>
            <a:solidFill>
              <a:srgbClr val="000000">
                <a:alpha val="0"/>
              </a:srgbClr>
            </a:solidFill>
            <a:ln w="257175" cap="rnd">
              <a:solidFill>
                <a:srgbClr val="0767B2"/>
              </a:solidFill>
              <a:prstDash val="solid"/>
              <a:round/>
            </a:ln>
          </p:spPr>
        </p:sp>
        <p:sp>
          <p:nvSpPr>
            <p:cNvPr name="TextBox 16" id="16"/>
            <p:cNvSpPr txBox="true"/>
            <p:nvPr/>
          </p:nvSpPr>
          <p:spPr>
            <a:xfrm>
              <a:off x="0" y="-38100"/>
              <a:ext cx="680984" cy="717045"/>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3890289" y="4953396"/>
            <a:ext cx="881185" cy="88118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198746" y="6616719"/>
            <a:ext cx="918485" cy="918485"/>
          </a:xfrm>
          <a:custGeom>
            <a:avLst/>
            <a:gdLst/>
            <a:ahLst/>
            <a:cxnLst/>
            <a:rect r="r" b="b" t="t" l="l"/>
            <a:pathLst>
              <a:path h="918485" w="918485">
                <a:moveTo>
                  <a:pt x="0" y="0"/>
                </a:moveTo>
                <a:lnTo>
                  <a:pt x="918484" y="0"/>
                </a:lnTo>
                <a:lnTo>
                  <a:pt x="918484" y="918485"/>
                </a:lnTo>
                <a:lnTo>
                  <a:pt x="0" y="918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3425235" y="785988"/>
            <a:ext cx="11437530" cy="857250"/>
          </a:xfrm>
          <a:prstGeom prst="rect">
            <a:avLst/>
          </a:prstGeom>
        </p:spPr>
        <p:txBody>
          <a:bodyPr anchor="t" rtlCol="false" tIns="0" lIns="0" bIns="0" rIns="0">
            <a:spAutoFit/>
          </a:bodyPr>
          <a:lstStyle/>
          <a:p>
            <a:pPr algn="ctr">
              <a:lnSpc>
                <a:spcPts val="6720"/>
              </a:lnSpc>
            </a:pPr>
            <a:r>
              <a:rPr lang="en-US" sz="5600">
                <a:solidFill>
                  <a:srgbClr val="3849A2"/>
                </a:solidFill>
                <a:latin typeface="Francois One"/>
                <a:ea typeface="Francois One"/>
                <a:cs typeface="Francois One"/>
                <a:sym typeface="Francois One"/>
              </a:rPr>
              <a:t>CHIA SẺ VỀ DỰ ÁN HỌC TẬP</a:t>
            </a:r>
          </a:p>
        </p:txBody>
      </p:sp>
      <p:sp>
        <p:nvSpPr>
          <p:cNvPr name="Freeform 22" id="22"/>
          <p:cNvSpPr/>
          <p:nvPr/>
        </p:nvSpPr>
        <p:spPr>
          <a:xfrm flipH="false" flipV="false" rot="0">
            <a:off x="2143065" y="3143585"/>
            <a:ext cx="974165" cy="1275503"/>
          </a:xfrm>
          <a:custGeom>
            <a:avLst/>
            <a:gdLst/>
            <a:ahLst/>
            <a:cxnLst/>
            <a:rect r="r" b="b" t="t" l="l"/>
            <a:pathLst>
              <a:path h="1275503" w="974165">
                <a:moveTo>
                  <a:pt x="0" y="0"/>
                </a:moveTo>
                <a:lnTo>
                  <a:pt x="974165" y="0"/>
                </a:lnTo>
                <a:lnTo>
                  <a:pt x="974165" y="1275503"/>
                </a:lnTo>
                <a:lnTo>
                  <a:pt x="0" y="12755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5348381" y="6406345"/>
            <a:ext cx="1217029" cy="1339234"/>
          </a:xfrm>
          <a:custGeom>
            <a:avLst/>
            <a:gdLst/>
            <a:ahLst/>
            <a:cxnLst/>
            <a:rect r="r" b="b" t="t" l="l"/>
            <a:pathLst>
              <a:path h="1339234" w="1217029">
                <a:moveTo>
                  <a:pt x="0" y="0"/>
                </a:moveTo>
                <a:lnTo>
                  <a:pt x="1217029" y="0"/>
                </a:lnTo>
                <a:lnTo>
                  <a:pt x="1217029" y="1339234"/>
                </a:lnTo>
                <a:lnTo>
                  <a:pt x="0" y="13392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5446784" y="3258034"/>
            <a:ext cx="1020223" cy="1037075"/>
          </a:xfrm>
          <a:custGeom>
            <a:avLst/>
            <a:gdLst/>
            <a:ahLst/>
            <a:cxnLst/>
            <a:rect r="r" b="b" t="t" l="l"/>
            <a:pathLst>
              <a:path h="1037075" w="1020223">
                <a:moveTo>
                  <a:pt x="0" y="0"/>
                </a:moveTo>
                <a:lnTo>
                  <a:pt x="1020223" y="0"/>
                </a:lnTo>
                <a:lnTo>
                  <a:pt x="1020223" y="1037075"/>
                </a:lnTo>
                <a:lnTo>
                  <a:pt x="0" y="10370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5" id="25"/>
          <p:cNvSpPr txBox="true"/>
          <p:nvPr/>
        </p:nvSpPr>
        <p:spPr>
          <a:xfrm rot="0">
            <a:off x="9088285" y="2452937"/>
            <a:ext cx="3352771" cy="669926"/>
          </a:xfrm>
          <a:prstGeom prst="rect">
            <a:avLst/>
          </a:prstGeom>
        </p:spPr>
        <p:txBody>
          <a:bodyPr anchor="t" rtlCol="false" tIns="0" lIns="0" bIns="0" rIns="0">
            <a:spAutoFit/>
          </a:bodyPr>
          <a:lstStyle/>
          <a:p>
            <a:pPr algn="l">
              <a:lnSpc>
                <a:spcPts val="5599"/>
              </a:lnSpc>
              <a:spcBef>
                <a:spcPct val="0"/>
              </a:spcBef>
            </a:pPr>
            <a:r>
              <a:rPr lang="en-US" sz="3999">
                <a:solidFill>
                  <a:srgbClr val="3849A2"/>
                </a:solidFill>
                <a:latin typeface="Francois One"/>
                <a:ea typeface="Francois One"/>
                <a:cs typeface="Francois One"/>
                <a:sym typeface="Francois One"/>
              </a:rPr>
              <a:t>CẢM NHẬN</a:t>
            </a:r>
          </a:p>
        </p:txBody>
      </p:sp>
      <p:sp>
        <p:nvSpPr>
          <p:cNvPr name="TextBox 26" id="26"/>
          <p:cNvSpPr txBox="true"/>
          <p:nvPr/>
        </p:nvSpPr>
        <p:spPr>
          <a:xfrm rot="0">
            <a:off x="8688940" y="3153259"/>
            <a:ext cx="7504232" cy="1457327"/>
          </a:xfrm>
          <a:prstGeom prst="rect">
            <a:avLst/>
          </a:prstGeom>
        </p:spPr>
        <p:txBody>
          <a:bodyPr anchor="t" rtlCol="false" tIns="0" lIns="0" bIns="0" rIns="0">
            <a:spAutoFit/>
          </a:bodyPr>
          <a:lstStyle/>
          <a:p>
            <a:pPr algn="l" marL="863588" indent="-431794" lvl="1">
              <a:lnSpc>
                <a:spcPts val="5999"/>
              </a:lnSpc>
              <a:buFont typeface="Arial"/>
              <a:buChar char="•"/>
            </a:pPr>
            <a:r>
              <a:rPr lang="en-US" sz="3999">
                <a:solidFill>
                  <a:srgbClr val="000000"/>
                </a:solidFill>
                <a:latin typeface="Francois One"/>
                <a:ea typeface="Francois One"/>
                <a:cs typeface="Francois One"/>
                <a:sym typeface="Francois One"/>
              </a:rPr>
              <a:t>Hứng thú và động lực</a:t>
            </a:r>
          </a:p>
          <a:p>
            <a:pPr algn="l" marL="863588" indent="-431794" lvl="1">
              <a:lnSpc>
                <a:spcPts val="5999"/>
              </a:lnSpc>
              <a:buFont typeface="Arial"/>
              <a:buChar char="•"/>
            </a:pPr>
            <a:r>
              <a:rPr lang="en-US" sz="3999">
                <a:solidFill>
                  <a:srgbClr val="000000"/>
                </a:solidFill>
                <a:latin typeface="Francois One"/>
                <a:ea typeface="Francois One"/>
                <a:cs typeface="Francois One"/>
                <a:sym typeface="Francois One"/>
              </a:rPr>
              <a:t>Áp lực và lo lắng</a:t>
            </a:r>
          </a:p>
        </p:txBody>
      </p:sp>
      <p:sp>
        <p:nvSpPr>
          <p:cNvPr name="TextBox 27" id="27"/>
          <p:cNvSpPr txBox="true"/>
          <p:nvPr/>
        </p:nvSpPr>
        <p:spPr>
          <a:xfrm rot="0">
            <a:off x="8688940" y="5686204"/>
            <a:ext cx="7504232" cy="2962277"/>
          </a:xfrm>
          <a:prstGeom prst="rect">
            <a:avLst/>
          </a:prstGeom>
        </p:spPr>
        <p:txBody>
          <a:bodyPr anchor="t" rtlCol="false" tIns="0" lIns="0" bIns="0" rIns="0">
            <a:spAutoFit/>
          </a:bodyPr>
          <a:lstStyle/>
          <a:p>
            <a:pPr algn="l" marL="863588" indent="-431794" lvl="1">
              <a:lnSpc>
                <a:spcPts val="5999"/>
              </a:lnSpc>
              <a:buFont typeface="Arial"/>
              <a:buChar char="•"/>
            </a:pPr>
            <a:r>
              <a:rPr lang="en-US" sz="3999">
                <a:solidFill>
                  <a:srgbClr val="000000"/>
                </a:solidFill>
                <a:latin typeface="Francois One"/>
                <a:ea typeface="Francois One"/>
                <a:cs typeface="Francois One"/>
                <a:sym typeface="Francois One"/>
              </a:rPr>
              <a:t>Quản lý thời gian</a:t>
            </a:r>
          </a:p>
          <a:p>
            <a:pPr algn="l" marL="863588" indent="-431794" lvl="1">
              <a:lnSpc>
                <a:spcPts val="5999"/>
              </a:lnSpc>
              <a:buFont typeface="Arial"/>
              <a:buChar char="•"/>
            </a:pPr>
            <a:r>
              <a:rPr lang="en-US" sz="3999">
                <a:solidFill>
                  <a:srgbClr val="000000"/>
                </a:solidFill>
                <a:latin typeface="Francois One"/>
                <a:ea typeface="Francois One"/>
                <a:cs typeface="Francois One"/>
                <a:sym typeface="Francois One"/>
              </a:rPr>
              <a:t>Làm việc nhóm</a:t>
            </a:r>
          </a:p>
          <a:p>
            <a:pPr algn="l" marL="863588" indent="-431794" lvl="1">
              <a:lnSpc>
                <a:spcPts val="5999"/>
              </a:lnSpc>
              <a:buFont typeface="Arial"/>
              <a:buChar char="•"/>
            </a:pPr>
            <a:r>
              <a:rPr lang="en-US" sz="3999">
                <a:solidFill>
                  <a:srgbClr val="000000"/>
                </a:solidFill>
                <a:latin typeface="Francois One"/>
                <a:ea typeface="Francois One"/>
                <a:cs typeface="Francois One"/>
                <a:sym typeface="Francois One"/>
              </a:rPr>
              <a:t>Khả năng thích ứng</a:t>
            </a:r>
          </a:p>
          <a:p>
            <a:pPr algn="l" marL="863588" indent="-431794" lvl="1">
              <a:lnSpc>
                <a:spcPts val="5999"/>
              </a:lnSpc>
              <a:buFont typeface="Arial"/>
              <a:buChar char="•"/>
            </a:pPr>
            <a:r>
              <a:rPr lang="en-US" sz="3999">
                <a:solidFill>
                  <a:srgbClr val="000000"/>
                </a:solidFill>
                <a:latin typeface="Francois One"/>
                <a:ea typeface="Francois One"/>
                <a:cs typeface="Francois One"/>
                <a:sym typeface="Francois One"/>
              </a:rPr>
              <a:t>Kỷ luật bản thân</a:t>
            </a:r>
          </a:p>
        </p:txBody>
      </p:sp>
      <p:sp>
        <p:nvSpPr>
          <p:cNvPr name="TextBox 28" id="28"/>
          <p:cNvSpPr txBox="true"/>
          <p:nvPr/>
        </p:nvSpPr>
        <p:spPr>
          <a:xfrm rot="0">
            <a:off x="9088285" y="5007367"/>
            <a:ext cx="2513150" cy="669926"/>
          </a:xfrm>
          <a:prstGeom prst="rect">
            <a:avLst/>
          </a:prstGeom>
        </p:spPr>
        <p:txBody>
          <a:bodyPr anchor="t" rtlCol="false" tIns="0" lIns="0" bIns="0" rIns="0">
            <a:spAutoFit/>
          </a:bodyPr>
          <a:lstStyle/>
          <a:p>
            <a:pPr algn="l">
              <a:lnSpc>
                <a:spcPts val="5599"/>
              </a:lnSpc>
              <a:spcBef>
                <a:spcPct val="0"/>
              </a:spcBef>
            </a:pPr>
            <a:r>
              <a:rPr lang="en-US" sz="3999">
                <a:solidFill>
                  <a:srgbClr val="3849A2"/>
                </a:solidFill>
                <a:latin typeface="Francois One"/>
                <a:ea typeface="Francois One"/>
                <a:cs typeface="Francois One"/>
                <a:sym typeface="Francois One"/>
              </a:rPr>
              <a:t>BÀI HỌC</a:t>
            </a:r>
          </a:p>
        </p:txBody>
      </p:sp>
      <p:sp>
        <p:nvSpPr>
          <p:cNvPr name="Freeform 29" id="29"/>
          <p:cNvSpPr/>
          <p:nvPr/>
        </p:nvSpPr>
        <p:spPr>
          <a:xfrm flipH="false" flipV="false" rot="0">
            <a:off x="16193172" y="8296062"/>
            <a:ext cx="3051309" cy="2976200"/>
          </a:xfrm>
          <a:custGeom>
            <a:avLst/>
            <a:gdLst/>
            <a:ahLst/>
            <a:cxnLst/>
            <a:rect r="r" b="b" t="t" l="l"/>
            <a:pathLst>
              <a:path h="2976200" w="3051309">
                <a:moveTo>
                  <a:pt x="0" y="0"/>
                </a:moveTo>
                <a:lnTo>
                  <a:pt x="3051309" y="0"/>
                </a:lnTo>
                <a:lnTo>
                  <a:pt x="3051309" y="2976200"/>
                </a:lnTo>
                <a:lnTo>
                  <a:pt x="0" y="29762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0">
            <a:off x="-490454" y="-232162"/>
            <a:ext cx="2305237" cy="2521725"/>
          </a:xfrm>
          <a:custGeom>
            <a:avLst/>
            <a:gdLst/>
            <a:ahLst/>
            <a:cxnLst/>
            <a:rect r="r" b="b" t="t" l="l"/>
            <a:pathLst>
              <a:path h="2521725" w="2305237">
                <a:moveTo>
                  <a:pt x="0" y="0"/>
                </a:moveTo>
                <a:lnTo>
                  <a:pt x="2305237" y="0"/>
                </a:lnTo>
                <a:lnTo>
                  <a:pt x="2305237" y="2521724"/>
                </a:lnTo>
                <a:lnTo>
                  <a:pt x="0" y="25217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0">
            <a:off x="11213946" y="-465137"/>
            <a:ext cx="11718284" cy="11718284"/>
          </a:xfrm>
          <a:custGeom>
            <a:avLst/>
            <a:gdLst/>
            <a:ahLst/>
            <a:cxnLst/>
            <a:rect r="r" b="b" t="t" l="l"/>
            <a:pathLst>
              <a:path h="11718284" w="11718284">
                <a:moveTo>
                  <a:pt x="0" y="0"/>
                </a:moveTo>
                <a:lnTo>
                  <a:pt x="11718284" y="0"/>
                </a:lnTo>
                <a:lnTo>
                  <a:pt x="11718284" y="11718284"/>
                </a:lnTo>
                <a:lnTo>
                  <a:pt x="0" y="117182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13946" y="366695"/>
            <a:ext cx="1004905" cy="1004905"/>
          </a:xfrm>
          <a:custGeom>
            <a:avLst/>
            <a:gdLst/>
            <a:ahLst/>
            <a:cxnLst/>
            <a:rect r="r" b="b" t="t" l="l"/>
            <a:pathLst>
              <a:path h="1004905" w="1004905">
                <a:moveTo>
                  <a:pt x="0" y="0"/>
                </a:moveTo>
                <a:lnTo>
                  <a:pt x="1004906" y="0"/>
                </a:lnTo>
                <a:lnTo>
                  <a:pt x="1004906" y="1004905"/>
                </a:lnTo>
                <a:lnTo>
                  <a:pt x="0" y="10049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68141" y="8167047"/>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857396" y="-5991418"/>
            <a:ext cx="17945987" cy="18958348"/>
          </a:xfrm>
          <a:custGeom>
            <a:avLst/>
            <a:gdLst/>
            <a:ahLst/>
            <a:cxnLst/>
            <a:rect r="r" b="b" t="t" l="l"/>
            <a:pathLst>
              <a:path h="18958348" w="17945987">
                <a:moveTo>
                  <a:pt x="0" y="0"/>
                </a:moveTo>
                <a:lnTo>
                  <a:pt x="17945988" y="0"/>
                </a:lnTo>
                <a:lnTo>
                  <a:pt x="17945988" y="18958348"/>
                </a:lnTo>
                <a:lnTo>
                  <a:pt x="0" y="18958348"/>
                </a:lnTo>
                <a:lnTo>
                  <a:pt x="0" y="0"/>
                </a:lnTo>
                <a:close/>
              </a:path>
            </a:pathLst>
          </a:custGeom>
          <a:blipFill>
            <a:blip r:embed="rId6"/>
            <a:stretch>
              <a:fillRect l="-9432" t="0" r="-9432" b="-26752"/>
            </a:stretch>
          </a:blipFill>
        </p:spPr>
      </p:sp>
      <p:sp>
        <p:nvSpPr>
          <p:cNvPr name="TextBox 8" id="8"/>
          <p:cNvSpPr txBox="true"/>
          <p:nvPr/>
        </p:nvSpPr>
        <p:spPr>
          <a:xfrm rot="0">
            <a:off x="874909" y="3135681"/>
            <a:ext cx="8922547" cy="4467226"/>
          </a:xfrm>
          <a:prstGeom prst="rect">
            <a:avLst/>
          </a:prstGeom>
        </p:spPr>
        <p:txBody>
          <a:bodyPr anchor="t" rtlCol="false" tIns="0" lIns="0" bIns="0" rIns="0">
            <a:spAutoFit/>
          </a:bodyPr>
          <a:lstStyle/>
          <a:p>
            <a:pPr algn="l" marL="647697" indent="-323848" lvl="1">
              <a:lnSpc>
                <a:spcPts val="4499"/>
              </a:lnSpc>
              <a:buFont typeface="Arial"/>
              <a:buChar char="•"/>
            </a:pPr>
            <a:r>
              <a:rPr lang="en-US" sz="2999">
                <a:solidFill>
                  <a:srgbClr val="000000"/>
                </a:solidFill>
                <a:latin typeface="Francois One"/>
                <a:ea typeface="Francois One"/>
                <a:cs typeface="Francois One"/>
                <a:sym typeface="Francois One"/>
              </a:rPr>
              <a:t>Thầy luôn chia sẻ những hiểu biết thực tế giúp tôi hiểu rõ hơn về cuộc sống.</a:t>
            </a:r>
          </a:p>
          <a:p>
            <a:pPr algn="just" marL="647697" indent="-323848" lvl="1">
              <a:lnSpc>
                <a:spcPts val="4499"/>
              </a:lnSpc>
              <a:buFont typeface="Arial"/>
              <a:buChar char="•"/>
            </a:pPr>
            <a:r>
              <a:rPr lang="en-US" sz="2999">
                <a:solidFill>
                  <a:srgbClr val="000000"/>
                </a:solidFill>
                <a:latin typeface="Francois One"/>
                <a:ea typeface="Francois One"/>
                <a:cs typeface="Francois One"/>
                <a:sym typeface="Francois One"/>
              </a:rPr>
              <a:t>Thầy luôn biết cách tạo dựng không khí thoải mái và khuyến khích thảo luận nhóm làm cho việc học trở nên thú vị hơn.</a:t>
            </a:r>
          </a:p>
          <a:p>
            <a:pPr algn="just" marL="647697" indent="-323848" lvl="1">
              <a:lnSpc>
                <a:spcPts val="4499"/>
              </a:lnSpc>
              <a:buFont typeface="Arial"/>
              <a:buChar char="•"/>
            </a:pPr>
            <a:r>
              <a:rPr lang="en-US" sz="2999">
                <a:solidFill>
                  <a:srgbClr val="000000"/>
                </a:solidFill>
                <a:latin typeface="Francois One"/>
                <a:ea typeface="Francois One"/>
                <a:cs typeface="Francois One"/>
                <a:sym typeface="Francois One"/>
              </a:rPr>
              <a:t>Thầy sẵn sàng hỗ trợ sinh viên bên ngoài giờ học, bằng cách trao đổi ý tưởng, hoặc tư vấn về học tập. </a:t>
            </a:r>
          </a:p>
          <a:p>
            <a:pPr algn="just">
              <a:lnSpc>
                <a:spcPts val="4499"/>
              </a:lnSpc>
            </a:pPr>
          </a:p>
        </p:txBody>
      </p:sp>
      <p:sp>
        <p:nvSpPr>
          <p:cNvPr name="TextBox 9" id="9"/>
          <p:cNvSpPr txBox="true"/>
          <p:nvPr/>
        </p:nvSpPr>
        <p:spPr>
          <a:xfrm rot="0">
            <a:off x="2501326" y="1608168"/>
            <a:ext cx="6403777" cy="844551"/>
          </a:xfrm>
          <a:prstGeom prst="rect">
            <a:avLst/>
          </a:prstGeom>
        </p:spPr>
        <p:txBody>
          <a:bodyPr anchor="t" rtlCol="false" tIns="0" lIns="0" bIns="0" rIns="0">
            <a:spAutoFit/>
          </a:bodyPr>
          <a:lstStyle/>
          <a:p>
            <a:pPr algn="ctr">
              <a:lnSpc>
                <a:spcPts val="6999"/>
              </a:lnSpc>
              <a:spcBef>
                <a:spcPct val="0"/>
              </a:spcBef>
            </a:pPr>
            <a:r>
              <a:rPr lang="en-US" sz="4999">
                <a:solidFill>
                  <a:srgbClr val="3849A2"/>
                </a:solidFill>
                <a:latin typeface="Francois One"/>
                <a:ea typeface="Francois One"/>
                <a:cs typeface="Francois One"/>
                <a:sym typeface="Francois One"/>
              </a:rPr>
              <a:t>Giảng viên: Vũ Xuân Anh</a:t>
            </a:r>
          </a:p>
        </p:txBody>
      </p:sp>
      <p:sp>
        <p:nvSpPr>
          <p:cNvPr name="Freeform 10" id="10"/>
          <p:cNvSpPr/>
          <p:nvPr/>
        </p:nvSpPr>
        <p:spPr>
          <a:xfrm flipH="false" flipV="false" rot="0">
            <a:off x="0" y="0"/>
            <a:ext cx="3004324" cy="2081177"/>
          </a:xfrm>
          <a:custGeom>
            <a:avLst/>
            <a:gdLst/>
            <a:ahLst/>
            <a:cxnLst/>
            <a:rect r="r" b="b" t="t" l="l"/>
            <a:pathLst>
              <a:path h="2081177" w="3004324">
                <a:moveTo>
                  <a:pt x="0" y="0"/>
                </a:moveTo>
                <a:lnTo>
                  <a:pt x="3004324" y="0"/>
                </a:lnTo>
                <a:lnTo>
                  <a:pt x="3004324" y="2081177"/>
                </a:lnTo>
                <a:lnTo>
                  <a:pt x="0" y="20811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0">
            <a:off x="805686" y="2314749"/>
            <a:ext cx="3376367" cy="3367926"/>
          </a:xfrm>
          <a:custGeom>
            <a:avLst/>
            <a:gdLst/>
            <a:ahLst/>
            <a:cxnLst/>
            <a:rect r="r" b="b" t="t" l="l"/>
            <a:pathLst>
              <a:path h="3367926" w="3376367">
                <a:moveTo>
                  <a:pt x="0" y="0"/>
                </a:moveTo>
                <a:lnTo>
                  <a:pt x="3376367" y="0"/>
                </a:lnTo>
                <a:lnTo>
                  <a:pt x="3376367" y="3367926"/>
                </a:lnTo>
                <a:lnTo>
                  <a:pt x="0" y="3367926"/>
                </a:lnTo>
                <a:lnTo>
                  <a:pt x="0" y="0"/>
                </a:lnTo>
                <a:close/>
              </a:path>
            </a:pathLst>
          </a:custGeom>
          <a:blipFill>
            <a:blip r:embed="rId2"/>
            <a:stretch>
              <a:fillRect l="0" t="0" r="0" b="0"/>
            </a:stretch>
          </a:blipFill>
        </p:spPr>
      </p:sp>
      <p:grpSp>
        <p:nvGrpSpPr>
          <p:cNvPr name="Group 3" id="3"/>
          <p:cNvGrpSpPr/>
          <p:nvPr/>
        </p:nvGrpSpPr>
        <p:grpSpPr>
          <a:xfrm rot="0">
            <a:off x="953442" y="2433212"/>
            <a:ext cx="3080856" cy="3080843"/>
            <a:chOff x="0" y="0"/>
            <a:chExt cx="6350000" cy="6349975"/>
          </a:xfrm>
        </p:grpSpPr>
        <p:sp>
          <p:nvSpPr>
            <p:cNvPr name="Freeform 4" id="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351" t="0" r="-351" b="0"/>
              </a:stretch>
            </a:blipFill>
          </p:spPr>
        </p:sp>
      </p:grpSp>
      <p:sp>
        <p:nvSpPr>
          <p:cNvPr name="Freeform 5" id="5"/>
          <p:cNvSpPr/>
          <p:nvPr/>
        </p:nvSpPr>
        <p:spPr>
          <a:xfrm flipH="false" flipV="false" rot="0">
            <a:off x="4976268" y="2339828"/>
            <a:ext cx="3376367" cy="3367926"/>
          </a:xfrm>
          <a:custGeom>
            <a:avLst/>
            <a:gdLst/>
            <a:ahLst/>
            <a:cxnLst/>
            <a:rect r="r" b="b" t="t" l="l"/>
            <a:pathLst>
              <a:path h="3367926" w="3376367">
                <a:moveTo>
                  <a:pt x="0" y="0"/>
                </a:moveTo>
                <a:lnTo>
                  <a:pt x="3376367" y="0"/>
                </a:lnTo>
                <a:lnTo>
                  <a:pt x="3376367" y="3367926"/>
                </a:lnTo>
                <a:lnTo>
                  <a:pt x="0" y="3367926"/>
                </a:lnTo>
                <a:lnTo>
                  <a:pt x="0" y="0"/>
                </a:lnTo>
                <a:close/>
              </a:path>
            </a:pathLst>
          </a:custGeom>
          <a:blipFill>
            <a:blip r:embed="rId2"/>
            <a:stretch>
              <a:fillRect l="0" t="0" r="0" b="0"/>
            </a:stretch>
          </a:blipFill>
        </p:spPr>
      </p:sp>
      <p:grpSp>
        <p:nvGrpSpPr>
          <p:cNvPr name="Group 6" id="6"/>
          <p:cNvGrpSpPr/>
          <p:nvPr/>
        </p:nvGrpSpPr>
        <p:grpSpPr>
          <a:xfrm rot="0">
            <a:off x="5124024" y="2458291"/>
            <a:ext cx="3080856" cy="3080843"/>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233" r="0" b="-233"/>
              </a:stretch>
            </a:blipFill>
          </p:spPr>
        </p:sp>
      </p:grpSp>
      <p:sp>
        <p:nvSpPr>
          <p:cNvPr name="Freeform 8" id="8"/>
          <p:cNvSpPr/>
          <p:nvPr/>
        </p:nvSpPr>
        <p:spPr>
          <a:xfrm flipH="false" flipV="false" rot="0">
            <a:off x="9305135" y="2272338"/>
            <a:ext cx="3376367" cy="3367926"/>
          </a:xfrm>
          <a:custGeom>
            <a:avLst/>
            <a:gdLst/>
            <a:ahLst/>
            <a:cxnLst/>
            <a:rect r="r" b="b" t="t" l="l"/>
            <a:pathLst>
              <a:path h="3367926" w="3376367">
                <a:moveTo>
                  <a:pt x="0" y="0"/>
                </a:moveTo>
                <a:lnTo>
                  <a:pt x="3376367" y="0"/>
                </a:lnTo>
                <a:lnTo>
                  <a:pt x="3376367" y="3367926"/>
                </a:lnTo>
                <a:lnTo>
                  <a:pt x="0" y="3367926"/>
                </a:lnTo>
                <a:lnTo>
                  <a:pt x="0" y="0"/>
                </a:lnTo>
                <a:close/>
              </a:path>
            </a:pathLst>
          </a:custGeom>
          <a:blipFill>
            <a:blip r:embed="rId2"/>
            <a:stretch>
              <a:fillRect l="0" t="0" r="0" b="0"/>
            </a:stretch>
          </a:blipFill>
        </p:spPr>
      </p:sp>
      <p:grpSp>
        <p:nvGrpSpPr>
          <p:cNvPr name="Group 9" id="9"/>
          <p:cNvGrpSpPr/>
          <p:nvPr/>
        </p:nvGrpSpPr>
        <p:grpSpPr>
          <a:xfrm rot="0">
            <a:off x="9452890" y="2390801"/>
            <a:ext cx="3080856" cy="3080843"/>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p:spPr>
        </p:sp>
      </p:grpSp>
      <p:sp>
        <p:nvSpPr>
          <p:cNvPr name="TextBox 11" id="11"/>
          <p:cNvSpPr txBox="true"/>
          <p:nvPr/>
        </p:nvSpPr>
        <p:spPr>
          <a:xfrm rot="0">
            <a:off x="2841875" y="6008392"/>
            <a:ext cx="4190144" cy="596900"/>
          </a:xfrm>
          <a:prstGeom prst="rect">
            <a:avLst/>
          </a:prstGeom>
        </p:spPr>
        <p:txBody>
          <a:bodyPr anchor="t" rtlCol="false" tIns="0" lIns="0" bIns="0" rIns="0">
            <a:spAutoFit/>
          </a:bodyPr>
          <a:lstStyle/>
          <a:p>
            <a:pPr algn="l">
              <a:lnSpc>
                <a:spcPts val="4900"/>
              </a:lnSpc>
              <a:spcBef>
                <a:spcPct val="0"/>
              </a:spcBef>
            </a:pPr>
            <a:r>
              <a:rPr lang="en-US" sz="3500">
                <a:solidFill>
                  <a:srgbClr val="3849A2"/>
                </a:solidFill>
                <a:latin typeface="Francois One"/>
                <a:ea typeface="Francois One"/>
                <a:cs typeface="Francois One"/>
                <a:sym typeface="Francois One"/>
              </a:rPr>
              <a:t>Tinh thần hợp tác</a:t>
            </a:r>
          </a:p>
        </p:txBody>
      </p:sp>
      <p:sp>
        <p:nvSpPr>
          <p:cNvPr name="TextBox 12" id="12"/>
          <p:cNvSpPr txBox="true"/>
          <p:nvPr/>
        </p:nvSpPr>
        <p:spPr>
          <a:xfrm rot="0">
            <a:off x="2841875" y="7386342"/>
            <a:ext cx="12087096" cy="1962150"/>
          </a:xfrm>
          <a:prstGeom prst="rect">
            <a:avLst/>
          </a:prstGeom>
        </p:spPr>
        <p:txBody>
          <a:bodyPr anchor="t" rtlCol="false" tIns="0" lIns="0" bIns="0" rIns="0">
            <a:spAutoFit/>
          </a:bodyPr>
          <a:lstStyle/>
          <a:p>
            <a:pPr algn="ctr">
              <a:lnSpc>
                <a:spcPts val="5250"/>
              </a:lnSpc>
            </a:pPr>
            <a:r>
              <a:rPr lang="en-US" sz="3500">
                <a:solidFill>
                  <a:srgbClr val="000000"/>
                </a:solidFill>
                <a:latin typeface="Francois One"/>
                <a:ea typeface="Francois One"/>
                <a:cs typeface="Francois One"/>
                <a:sym typeface="Francois One"/>
              </a:rPr>
              <a:t>Họ không chỉ là những nhân tố giúp tôi tiếp thu kiến thức mà còn là những người giúp tôi phát triển kỹ năng sống và giao tiếp trong quá trình học tập.</a:t>
            </a:r>
          </a:p>
        </p:txBody>
      </p:sp>
      <p:sp>
        <p:nvSpPr>
          <p:cNvPr name="Freeform 13" id="13"/>
          <p:cNvSpPr/>
          <p:nvPr/>
        </p:nvSpPr>
        <p:spPr>
          <a:xfrm flipH="false" flipV="false" rot="0">
            <a:off x="13637886" y="2221366"/>
            <a:ext cx="3376367" cy="3367926"/>
          </a:xfrm>
          <a:custGeom>
            <a:avLst/>
            <a:gdLst/>
            <a:ahLst/>
            <a:cxnLst/>
            <a:rect r="r" b="b" t="t" l="l"/>
            <a:pathLst>
              <a:path h="3367926" w="3376367">
                <a:moveTo>
                  <a:pt x="0" y="0"/>
                </a:moveTo>
                <a:lnTo>
                  <a:pt x="3376367" y="0"/>
                </a:lnTo>
                <a:lnTo>
                  <a:pt x="3376367" y="3367926"/>
                </a:lnTo>
                <a:lnTo>
                  <a:pt x="0" y="3367926"/>
                </a:lnTo>
                <a:lnTo>
                  <a:pt x="0" y="0"/>
                </a:lnTo>
                <a:close/>
              </a:path>
            </a:pathLst>
          </a:custGeom>
          <a:blipFill>
            <a:blip r:embed="rId2"/>
            <a:stretch>
              <a:fillRect l="0" t="0" r="0" b="0"/>
            </a:stretch>
          </a:blipFill>
        </p:spPr>
      </p:sp>
      <p:grpSp>
        <p:nvGrpSpPr>
          <p:cNvPr name="Group 14" id="14"/>
          <p:cNvGrpSpPr/>
          <p:nvPr/>
        </p:nvGrpSpPr>
        <p:grpSpPr>
          <a:xfrm rot="0">
            <a:off x="13785642" y="2339828"/>
            <a:ext cx="3080856" cy="3080843"/>
            <a:chOff x="0" y="0"/>
            <a:chExt cx="6350000" cy="6349975"/>
          </a:xfrm>
        </p:grpSpPr>
        <p:sp>
          <p:nvSpPr>
            <p:cNvPr name="Freeform 15" id="1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57" t="0" r="-57" b="0"/>
              </a:stretch>
            </a:blipFill>
          </p:spPr>
        </p:sp>
      </p:grpSp>
      <p:sp>
        <p:nvSpPr>
          <p:cNvPr name="TextBox 16" id="16"/>
          <p:cNvSpPr txBox="true"/>
          <p:nvPr/>
        </p:nvSpPr>
        <p:spPr>
          <a:xfrm rot="0">
            <a:off x="4351862" y="500062"/>
            <a:ext cx="9584277" cy="1057275"/>
          </a:xfrm>
          <a:prstGeom prst="rect">
            <a:avLst/>
          </a:prstGeom>
        </p:spPr>
        <p:txBody>
          <a:bodyPr anchor="t" rtlCol="false" tIns="0" lIns="0" bIns="0" rIns="0">
            <a:spAutoFit/>
          </a:bodyPr>
          <a:lstStyle/>
          <a:p>
            <a:pPr algn="ctr">
              <a:lnSpc>
                <a:spcPts val="8382"/>
              </a:lnSpc>
            </a:pPr>
            <a:r>
              <a:rPr lang="en-US" sz="6985">
                <a:solidFill>
                  <a:srgbClr val="3849A2"/>
                </a:solidFill>
                <a:latin typeface="Francois One"/>
                <a:ea typeface="Francois One"/>
                <a:cs typeface="Francois One"/>
                <a:sym typeface="Francois One"/>
              </a:rPr>
              <a:t> MY BEST TEAM</a:t>
            </a:r>
          </a:p>
        </p:txBody>
      </p:sp>
      <p:sp>
        <p:nvSpPr>
          <p:cNvPr name="TextBox 17" id="17"/>
          <p:cNvSpPr txBox="true"/>
          <p:nvPr/>
        </p:nvSpPr>
        <p:spPr>
          <a:xfrm rot="0">
            <a:off x="11529990" y="6008392"/>
            <a:ext cx="4511303" cy="596900"/>
          </a:xfrm>
          <a:prstGeom prst="rect">
            <a:avLst/>
          </a:prstGeom>
        </p:spPr>
        <p:txBody>
          <a:bodyPr anchor="t" rtlCol="false" tIns="0" lIns="0" bIns="0" rIns="0">
            <a:spAutoFit/>
          </a:bodyPr>
          <a:lstStyle/>
          <a:p>
            <a:pPr algn="l">
              <a:lnSpc>
                <a:spcPts val="4900"/>
              </a:lnSpc>
              <a:spcBef>
                <a:spcPct val="0"/>
              </a:spcBef>
            </a:pPr>
            <a:r>
              <a:rPr lang="en-US" sz="3500">
                <a:solidFill>
                  <a:srgbClr val="3849A2"/>
                </a:solidFill>
                <a:latin typeface="Francois One"/>
                <a:ea typeface="Francois One"/>
                <a:cs typeface="Francois One"/>
                <a:sym typeface="Francois One"/>
              </a:rPr>
              <a:t>Khả năng giao tiếp</a:t>
            </a:r>
          </a:p>
        </p:txBody>
      </p:sp>
      <p:sp>
        <p:nvSpPr>
          <p:cNvPr name="Freeform 18" id="18"/>
          <p:cNvSpPr/>
          <p:nvPr/>
        </p:nvSpPr>
        <p:spPr>
          <a:xfrm flipH="false" flipV="false" rot="0">
            <a:off x="16041293" y="7851196"/>
            <a:ext cx="2435804" cy="2435804"/>
          </a:xfrm>
          <a:custGeom>
            <a:avLst/>
            <a:gdLst/>
            <a:ahLst/>
            <a:cxnLst/>
            <a:rect r="r" b="b" t="t" l="l"/>
            <a:pathLst>
              <a:path h="2435804" w="2435804">
                <a:moveTo>
                  <a:pt x="0" y="0"/>
                </a:moveTo>
                <a:lnTo>
                  <a:pt x="2435804" y="0"/>
                </a:lnTo>
                <a:lnTo>
                  <a:pt x="2435804" y="2435804"/>
                </a:lnTo>
                <a:lnTo>
                  <a:pt x="0" y="24358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0" y="968"/>
            <a:ext cx="1258732" cy="2338860"/>
          </a:xfrm>
          <a:custGeom>
            <a:avLst/>
            <a:gdLst/>
            <a:ahLst/>
            <a:cxnLst/>
            <a:rect r="r" b="b" t="t" l="l"/>
            <a:pathLst>
              <a:path h="2338860" w="1258732">
                <a:moveTo>
                  <a:pt x="0" y="0"/>
                </a:moveTo>
                <a:lnTo>
                  <a:pt x="1258732" y="0"/>
                </a:lnTo>
                <a:lnTo>
                  <a:pt x="1258732" y="2338860"/>
                </a:lnTo>
                <a:lnTo>
                  <a:pt x="0" y="23388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988888" y="1757486"/>
            <a:ext cx="6817181" cy="6817181"/>
            <a:chOff x="0" y="0"/>
            <a:chExt cx="837653" cy="837653"/>
          </a:xfrm>
        </p:grpSpPr>
        <p:sp>
          <p:nvSpPr>
            <p:cNvPr name="Freeform 3" id="3"/>
            <p:cNvSpPr/>
            <p:nvPr/>
          </p:nvSpPr>
          <p:spPr>
            <a:xfrm flipH="false" flipV="false" rot="0">
              <a:off x="0" y="0"/>
              <a:ext cx="837653" cy="837653"/>
            </a:xfrm>
            <a:custGeom>
              <a:avLst/>
              <a:gdLst/>
              <a:ahLst/>
              <a:cxnLst/>
              <a:rect r="r" b="b" t="t" l="l"/>
              <a:pathLst>
                <a:path h="837653" w="837653">
                  <a:moveTo>
                    <a:pt x="418826" y="0"/>
                  </a:moveTo>
                  <a:cubicBezTo>
                    <a:pt x="187515" y="0"/>
                    <a:pt x="0" y="187515"/>
                    <a:pt x="0" y="418826"/>
                  </a:cubicBezTo>
                  <a:cubicBezTo>
                    <a:pt x="0" y="650138"/>
                    <a:pt x="187515" y="837653"/>
                    <a:pt x="418826" y="837653"/>
                  </a:cubicBezTo>
                  <a:cubicBezTo>
                    <a:pt x="650138" y="837653"/>
                    <a:pt x="837653" y="650138"/>
                    <a:pt x="837653" y="418826"/>
                  </a:cubicBezTo>
                  <a:cubicBezTo>
                    <a:pt x="837653" y="187515"/>
                    <a:pt x="650138" y="0"/>
                    <a:pt x="418826" y="0"/>
                  </a:cubicBezTo>
                  <a:close/>
                </a:path>
              </a:pathLst>
            </a:custGeom>
            <a:solidFill>
              <a:srgbClr val="3849A2"/>
            </a:solidFill>
          </p:spPr>
        </p:sp>
        <p:sp>
          <p:nvSpPr>
            <p:cNvPr name="TextBox 4" id="4"/>
            <p:cNvSpPr txBox="true"/>
            <p:nvPr/>
          </p:nvSpPr>
          <p:spPr>
            <a:xfrm>
              <a:off x="78530" y="40430"/>
              <a:ext cx="680593" cy="7186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87279" y="2055878"/>
            <a:ext cx="6220398" cy="6220398"/>
          </a:xfrm>
          <a:custGeom>
            <a:avLst/>
            <a:gdLst/>
            <a:ahLst/>
            <a:cxnLst/>
            <a:rect r="r" b="b" t="t" l="l"/>
            <a:pathLst>
              <a:path h="6220398" w="6220398">
                <a:moveTo>
                  <a:pt x="0" y="0"/>
                </a:moveTo>
                <a:lnTo>
                  <a:pt x="6220398" y="0"/>
                </a:lnTo>
                <a:lnTo>
                  <a:pt x="6220398" y="6220397"/>
                </a:lnTo>
                <a:lnTo>
                  <a:pt x="0" y="6220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62087" y="2138378"/>
            <a:ext cx="6055396" cy="6055396"/>
          </a:xfrm>
          <a:custGeom>
            <a:avLst/>
            <a:gdLst/>
            <a:ahLst/>
            <a:cxnLst/>
            <a:rect r="r" b="b" t="t" l="l"/>
            <a:pathLst>
              <a:path h="6055396" w="6055396">
                <a:moveTo>
                  <a:pt x="0" y="0"/>
                </a:moveTo>
                <a:lnTo>
                  <a:pt x="6055397" y="0"/>
                </a:lnTo>
                <a:lnTo>
                  <a:pt x="6055397" y="6055397"/>
                </a:lnTo>
                <a:lnTo>
                  <a:pt x="0" y="60553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19823" y="2399664"/>
            <a:ext cx="5805876" cy="5532824"/>
            <a:chOff x="0" y="0"/>
            <a:chExt cx="852913" cy="812800"/>
          </a:xfrm>
        </p:grpSpPr>
        <p:sp>
          <p:nvSpPr>
            <p:cNvPr name="Freeform 8" id="8"/>
            <p:cNvSpPr/>
            <p:nvPr/>
          </p:nvSpPr>
          <p:spPr>
            <a:xfrm flipH="false" flipV="false" rot="0">
              <a:off x="0" y="0"/>
              <a:ext cx="852913" cy="812800"/>
            </a:xfrm>
            <a:custGeom>
              <a:avLst/>
              <a:gdLst/>
              <a:ahLst/>
              <a:cxnLst/>
              <a:rect r="r" b="b" t="t" l="l"/>
              <a:pathLst>
                <a:path h="812800" w="852913">
                  <a:moveTo>
                    <a:pt x="426456" y="0"/>
                  </a:moveTo>
                  <a:cubicBezTo>
                    <a:pt x="190931" y="0"/>
                    <a:pt x="0" y="181951"/>
                    <a:pt x="0" y="406400"/>
                  </a:cubicBezTo>
                  <a:cubicBezTo>
                    <a:pt x="0" y="630849"/>
                    <a:pt x="190931" y="812800"/>
                    <a:pt x="426456" y="812800"/>
                  </a:cubicBezTo>
                  <a:cubicBezTo>
                    <a:pt x="661982" y="812800"/>
                    <a:pt x="852913" y="630849"/>
                    <a:pt x="852913" y="406400"/>
                  </a:cubicBezTo>
                  <a:cubicBezTo>
                    <a:pt x="852913" y="181951"/>
                    <a:pt x="661982" y="0"/>
                    <a:pt x="426456" y="0"/>
                  </a:cubicBezTo>
                  <a:close/>
                </a:path>
              </a:pathLst>
            </a:custGeom>
            <a:solidFill>
              <a:srgbClr val="0767B2"/>
            </a:solidFill>
          </p:spPr>
        </p:sp>
        <p:sp>
          <p:nvSpPr>
            <p:cNvPr name="TextBox 9" id="9"/>
            <p:cNvSpPr txBox="true"/>
            <p:nvPr/>
          </p:nvSpPr>
          <p:spPr>
            <a:xfrm>
              <a:off x="79961" y="38100"/>
              <a:ext cx="692992"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4397478" y="750863"/>
            <a:ext cx="4392637" cy="8785274"/>
          </a:xfrm>
          <a:custGeom>
            <a:avLst/>
            <a:gdLst/>
            <a:ahLst/>
            <a:cxnLst/>
            <a:rect r="r" b="b" t="t" l="l"/>
            <a:pathLst>
              <a:path h="8785274" w="4392637">
                <a:moveTo>
                  <a:pt x="0" y="0"/>
                </a:moveTo>
                <a:lnTo>
                  <a:pt x="4392637" y="0"/>
                </a:lnTo>
                <a:lnTo>
                  <a:pt x="4392637" y="8785274"/>
                </a:lnTo>
                <a:lnTo>
                  <a:pt x="0" y="87852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1802175" y="4393923"/>
            <a:ext cx="5103504" cy="1499154"/>
          </a:xfrm>
          <a:custGeom>
            <a:avLst/>
            <a:gdLst/>
            <a:ahLst/>
            <a:cxnLst/>
            <a:rect r="r" b="b" t="t" l="l"/>
            <a:pathLst>
              <a:path h="1499154" w="5103504">
                <a:moveTo>
                  <a:pt x="0" y="0"/>
                </a:moveTo>
                <a:lnTo>
                  <a:pt x="5103504" y="0"/>
                </a:lnTo>
                <a:lnTo>
                  <a:pt x="5103504" y="1499154"/>
                </a:lnTo>
                <a:lnTo>
                  <a:pt x="0" y="14991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303801" y="2353149"/>
            <a:ext cx="432044" cy="43204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46065" y="7456654"/>
            <a:ext cx="432044" cy="43204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3827" y="9089590"/>
            <a:ext cx="2831992" cy="283199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823139" y="435103"/>
            <a:ext cx="1187194" cy="118719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7517484" y="8711283"/>
            <a:ext cx="1050577" cy="105057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8042772" y="-897152"/>
            <a:ext cx="1794303" cy="179430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799"/>
                </a:lnSpc>
              </a:pPr>
            </a:p>
          </p:txBody>
        </p:sp>
      </p:grpSp>
      <p:sp>
        <p:nvSpPr>
          <p:cNvPr name="Freeform 30" id="30"/>
          <p:cNvSpPr/>
          <p:nvPr/>
        </p:nvSpPr>
        <p:spPr>
          <a:xfrm flipH="false" flipV="false" rot="0">
            <a:off x="9028240" y="5047443"/>
            <a:ext cx="11006288" cy="1240709"/>
          </a:xfrm>
          <a:custGeom>
            <a:avLst/>
            <a:gdLst/>
            <a:ahLst/>
            <a:cxnLst/>
            <a:rect r="r" b="b" t="t" l="l"/>
            <a:pathLst>
              <a:path h="1240709" w="11006288">
                <a:moveTo>
                  <a:pt x="0" y="0"/>
                </a:moveTo>
                <a:lnTo>
                  <a:pt x="11006288" y="0"/>
                </a:lnTo>
                <a:lnTo>
                  <a:pt x="11006288" y="1240709"/>
                </a:lnTo>
                <a:lnTo>
                  <a:pt x="0" y="1240709"/>
                </a:lnTo>
                <a:lnTo>
                  <a:pt x="0" y="0"/>
                </a:lnTo>
                <a:close/>
              </a:path>
            </a:pathLst>
          </a:custGeom>
          <a:blipFill>
            <a:blip r:embed="rId8"/>
            <a:stretch>
              <a:fillRect l="0" t="0" r="0" b="0"/>
            </a:stretch>
          </a:blipFill>
        </p:spPr>
      </p:sp>
      <p:sp>
        <p:nvSpPr>
          <p:cNvPr name="TextBox 31" id="31"/>
          <p:cNvSpPr txBox="true"/>
          <p:nvPr/>
        </p:nvSpPr>
        <p:spPr>
          <a:xfrm rot="0">
            <a:off x="9212641" y="1622297"/>
            <a:ext cx="8046659" cy="3352800"/>
          </a:xfrm>
          <a:prstGeom prst="rect">
            <a:avLst/>
          </a:prstGeom>
        </p:spPr>
        <p:txBody>
          <a:bodyPr anchor="t" rtlCol="false" tIns="0" lIns="0" bIns="0" rIns="0">
            <a:spAutoFit/>
          </a:bodyPr>
          <a:lstStyle/>
          <a:p>
            <a:pPr algn="r">
              <a:lnSpc>
                <a:spcPts val="13261"/>
              </a:lnSpc>
            </a:pPr>
            <a:r>
              <a:rPr lang="en-US" sz="11050">
                <a:solidFill>
                  <a:srgbClr val="000000"/>
                </a:solidFill>
                <a:latin typeface="Francois One"/>
                <a:ea typeface="Francois One"/>
                <a:cs typeface="Francois One"/>
                <a:sym typeface="Francois One"/>
              </a:rPr>
              <a:t>Trân trọng cảm ơn</a:t>
            </a:r>
          </a:p>
        </p:txBody>
      </p:sp>
      <p:sp>
        <p:nvSpPr>
          <p:cNvPr name="TextBox 32" id="32"/>
          <p:cNvSpPr txBox="true"/>
          <p:nvPr/>
        </p:nvSpPr>
        <p:spPr>
          <a:xfrm rot="0">
            <a:off x="9493170" y="5234410"/>
            <a:ext cx="8794830" cy="857250"/>
          </a:xfrm>
          <a:prstGeom prst="rect">
            <a:avLst/>
          </a:prstGeom>
        </p:spPr>
        <p:txBody>
          <a:bodyPr anchor="t" rtlCol="false" tIns="0" lIns="0" bIns="0" rIns="0">
            <a:spAutoFit/>
          </a:bodyPr>
          <a:lstStyle/>
          <a:p>
            <a:pPr algn="just">
              <a:lnSpc>
                <a:spcPts val="6720"/>
              </a:lnSpc>
            </a:pPr>
            <a:r>
              <a:rPr lang="en-US" sz="5600">
                <a:solidFill>
                  <a:srgbClr val="FFFFFF"/>
                </a:solidFill>
                <a:latin typeface="Francois One"/>
                <a:ea typeface="Francois One"/>
                <a:cs typeface="Francois One"/>
                <a:sym typeface="Francois One"/>
              </a:rPr>
              <a:t>Các quý thầy cô đã lắng nghe</a:t>
            </a:r>
          </a:p>
        </p:txBody>
      </p:sp>
      <p:grpSp>
        <p:nvGrpSpPr>
          <p:cNvPr name="Group 33" id="33"/>
          <p:cNvGrpSpPr/>
          <p:nvPr/>
        </p:nvGrpSpPr>
        <p:grpSpPr>
          <a:xfrm rot="0">
            <a:off x="1735845" y="2591748"/>
            <a:ext cx="5358713" cy="5148657"/>
            <a:chOff x="0" y="0"/>
            <a:chExt cx="6609041" cy="6349975"/>
          </a:xfrm>
        </p:grpSpPr>
        <p:sp>
          <p:nvSpPr>
            <p:cNvPr name="Freeform 34" id="34"/>
            <p:cNvSpPr/>
            <p:nvPr/>
          </p:nvSpPr>
          <p:spPr>
            <a:xfrm flipH="false" flipV="false" rot="0">
              <a:off x="0" y="0"/>
              <a:ext cx="6609042" cy="6349975"/>
            </a:xfrm>
            <a:custGeom>
              <a:avLst/>
              <a:gdLst/>
              <a:ahLst/>
              <a:cxnLst/>
              <a:rect r="r" b="b" t="t" l="l"/>
              <a:pathLst>
                <a:path h="6349975" w="6609042">
                  <a:moveTo>
                    <a:pt x="6609042" y="3175025"/>
                  </a:moveTo>
                  <a:cubicBezTo>
                    <a:pt x="6609042" y="4928451"/>
                    <a:pt x="5129528" y="6349975"/>
                    <a:pt x="3304521" y="6349975"/>
                  </a:cubicBezTo>
                  <a:cubicBezTo>
                    <a:pt x="1479487" y="6349975"/>
                    <a:pt x="0" y="4928451"/>
                    <a:pt x="0" y="3175025"/>
                  </a:cubicBezTo>
                  <a:cubicBezTo>
                    <a:pt x="0" y="1421511"/>
                    <a:pt x="1479487" y="0"/>
                    <a:pt x="3304521" y="0"/>
                  </a:cubicBezTo>
                  <a:cubicBezTo>
                    <a:pt x="5129555" y="0"/>
                    <a:pt x="6609042" y="1421511"/>
                    <a:pt x="6609042" y="3175025"/>
                  </a:cubicBezTo>
                  <a:close/>
                </a:path>
              </a:pathLst>
            </a:custGeom>
            <a:blipFill>
              <a:blip r:embed="rId9"/>
              <a:stretch>
                <a:fillRect l="0" t="-12590" r="0" b="-43567"/>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TextBox 2" id="2"/>
          <p:cNvSpPr txBox="true"/>
          <p:nvPr/>
        </p:nvSpPr>
        <p:spPr>
          <a:xfrm rot="0">
            <a:off x="1028700" y="4837902"/>
            <a:ext cx="12166629" cy="3440431"/>
          </a:xfrm>
          <a:prstGeom prst="rect">
            <a:avLst/>
          </a:prstGeom>
        </p:spPr>
        <p:txBody>
          <a:bodyPr anchor="t" rtlCol="false" tIns="0" lIns="0" bIns="0" rIns="0">
            <a:spAutoFit/>
          </a:bodyPr>
          <a:lstStyle/>
          <a:p>
            <a:pPr algn="just" marL="0" indent="0" lvl="0">
              <a:lnSpc>
                <a:spcPts val="5549"/>
              </a:lnSpc>
              <a:spcBef>
                <a:spcPct val="0"/>
              </a:spcBef>
            </a:pPr>
            <a:r>
              <a:rPr lang="en-US" sz="3699">
                <a:solidFill>
                  <a:srgbClr val="202020"/>
                </a:solidFill>
                <a:latin typeface="Francois One"/>
                <a:ea typeface="Francois One"/>
                <a:cs typeface="Francois One"/>
                <a:sym typeface="Francois One"/>
              </a:rPr>
              <a:t>Em có thể áp dụng lòng biết ơn vào cuộc sống bằng cách chia sẻ sự trân trọng với người xung quanh, chăm sóc bản thân, và xem thách thức như cơ hội để trưởng thành. Những hành động này giúp em duy trì tâm trạng tích cực và làm phong phú thêm cuộc sống.</a:t>
            </a:r>
          </a:p>
        </p:txBody>
      </p:sp>
      <p:grpSp>
        <p:nvGrpSpPr>
          <p:cNvPr name="Group 3" id="3"/>
          <p:cNvGrpSpPr/>
          <p:nvPr/>
        </p:nvGrpSpPr>
        <p:grpSpPr>
          <a:xfrm rot="0">
            <a:off x="1168879" y="1661005"/>
            <a:ext cx="11479602" cy="2078984"/>
            <a:chOff x="0" y="0"/>
            <a:chExt cx="15306136" cy="2771979"/>
          </a:xfrm>
        </p:grpSpPr>
        <p:sp>
          <p:nvSpPr>
            <p:cNvPr name="AutoShape 4" id="4"/>
            <p:cNvSpPr/>
            <p:nvPr/>
          </p:nvSpPr>
          <p:spPr>
            <a:xfrm rot="0">
              <a:off x="0" y="2759279"/>
              <a:ext cx="15306136" cy="12700"/>
            </a:xfrm>
            <a:prstGeom prst="rect">
              <a:avLst/>
            </a:prstGeom>
            <a:solidFill>
              <a:srgbClr val="3D3D3D"/>
            </a:solidFill>
          </p:spPr>
        </p:sp>
        <p:sp>
          <p:nvSpPr>
            <p:cNvPr name="TextBox 5" id="5"/>
            <p:cNvSpPr txBox="true"/>
            <p:nvPr/>
          </p:nvSpPr>
          <p:spPr>
            <a:xfrm rot="0">
              <a:off x="0" y="85725"/>
              <a:ext cx="15306136" cy="1937808"/>
            </a:xfrm>
            <a:prstGeom prst="rect">
              <a:avLst/>
            </a:prstGeom>
          </p:spPr>
          <p:txBody>
            <a:bodyPr anchor="t" rtlCol="false" tIns="0" lIns="0" bIns="0" rIns="0">
              <a:spAutoFit/>
            </a:bodyPr>
            <a:lstStyle/>
            <a:p>
              <a:pPr algn="l">
                <a:lnSpc>
                  <a:spcPts val="11000"/>
                </a:lnSpc>
              </a:pPr>
              <a:r>
                <a:rPr lang="en-US" sz="10000">
                  <a:solidFill>
                    <a:srgbClr val="3849A2"/>
                  </a:solidFill>
                  <a:latin typeface="Francois One"/>
                  <a:ea typeface="Francois One"/>
                  <a:cs typeface="Francois One"/>
                  <a:sym typeface="Francois One"/>
                </a:rPr>
                <a:t>Áp Dụng</a:t>
              </a:r>
            </a:p>
          </p:txBody>
        </p:sp>
      </p:grpSp>
      <p:sp>
        <p:nvSpPr>
          <p:cNvPr name="Freeform 6" id="6"/>
          <p:cNvSpPr/>
          <p:nvPr/>
        </p:nvSpPr>
        <p:spPr>
          <a:xfrm flipH="false" flipV="false" rot="0">
            <a:off x="13850143" y="2431763"/>
            <a:ext cx="3409157" cy="6194233"/>
          </a:xfrm>
          <a:custGeom>
            <a:avLst/>
            <a:gdLst/>
            <a:ahLst/>
            <a:cxnLst/>
            <a:rect r="r" b="b" t="t" l="l"/>
            <a:pathLst>
              <a:path h="6194233" w="3409157">
                <a:moveTo>
                  <a:pt x="0" y="0"/>
                </a:moveTo>
                <a:lnTo>
                  <a:pt x="3409157" y="0"/>
                </a:lnTo>
                <a:lnTo>
                  <a:pt x="3409157" y="6194232"/>
                </a:lnTo>
                <a:lnTo>
                  <a:pt x="0" y="6194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6324300" y="4422266"/>
            <a:ext cx="10404012" cy="1824408"/>
            <a:chOff x="0" y="0"/>
            <a:chExt cx="2227806" cy="390660"/>
          </a:xfrm>
        </p:grpSpPr>
        <p:sp>
          <p:nvSpPr>
            <p:cNvPr name="Freeform 3" id="3"/>
            <p:cNvSpPr/>
            <p:nvPr/>
          </p:nvSpPr>
          <p:spPr>
            <a:xfrm flipH="false" flipV="false" rot="0">
              <a:off x="0" y="0"/>
              <a:ext cx="2227806" cy="390660"/>
            </a:xfrm>
            <a:custGeom>
              <a:avLst/>
              <a:gdLst/>
              <a:ahLst/>
              <a:cxnLst/>
              <a:rect r="r" b="b" t="t" l="l"/>
              <a:pathLst>
                <a:path h="390660" w="2227806">
                  <a:moveTo>
                    <a:pt x="0" y="0"/>
                  </a:moveTo>
                  <a:lnTo>
                    <a:pt x="2227806" y="0"/>
                  </a:lnTo>
                  <a:lnTo>
                    <a:pt x="2227806" y="390660"/>
                  </a:lnTo>
                  <a:lnTo>
                    <a:pt x="0" y="390660"/>
                  </a:lnTo>
                  <a:close/>
                </a:path>
              </a:pathLst>
            </a:custGeom>
            <a:solidFill>
              <a:srgbClr val="FFFFFF"/>
            </a:solidFill>
          </p:spPr>
        </p:sp>
        <p:sp>
          <p:nvSpPr>
            <p:cNvPr name="TextBox 4" id="4"/>
            <p:cNvSpPr txBox="true"/>
            <p:nvPr/>
          </p:nvSpPr>
          <p:spPr>
            <a:xfrm>
              <a:off x="0" y="-38100"/>
              <a:ext cx="2227806" cy="42876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712163" y="4735459"/>
            <a:ext cx="9199972" cy="1024890"/>
          </a:xfrm>
          <a:prstGeom prst="rect">
            <a:avLst/>
          </a:prstGeom>
        </p:spPr>
        <p:txBody>
          <a:bodyPr anchor="t" rtlCol="false" tIns="0" lIns="0" bIns="0" rIns="0">
            <a:spAutoFit/>
          </a:bodyPr>
          <a:lstStyle/>
          <a:p>
            <a:pPr algn="ctr">
              <a:lnSpc>
                <a:spcPts val="8400"/>
              </a:lnSpc>
            </a:pPr>
            <a:r>
              <a:rPr lang="en-US" sz="5600">
                <a:solidFill>
                  <a:srgbClr val="202020"/>
                </a:solidFill>
                <a:latin typeface="Francois One"/>
                <a:ea typeface="Francois One"/>
                <a:cs typeface="Francois One"/>
                <a:sym typeface="Francois One"/>
              </a:rPr>
              <a:t>II.Nâng cấp mối quan hệ</a:t>
            </a:r>
          </a:p>
        </p:txBody>
      </p:sp>
      <p:sp>
        <p:nvSpPr>
          <p:cNvPr name="TextBox 6" id="6"/>
          <p:cNvSpPr txBox="true"/>
          <p:nvPr/>
        </p:nvSpPr>
        <p:spPr>
          <a:xfrm rot="0">
            <a:off x="9107250" y="234909"/>
            <a:ext cx="4863674" cy="1431925"/>
          </a:xfrm>
          <a:prstGeom prst="rect">
            <a:avLst/>
          </a:prstGeom>
        </p:spPr>
        <p:txBody>
          <a:bodyPr anchor="t" rtlCol="false" tIns="0" lIns="0" bIns="0" rIns="0">
            <a:spAutoFit/>
          </a:bodyPr>
          <a:lstStyle/>
          <a:p>
            <a:pPr algn="l">
              <a:lnSpc>
                <a:spcPts val="11000"/>
              </a:lnSpc>
            </a:pPr>
            <a:r>
              <a:rPr lang="en-US" sz="10000">
                <a:solidFill>
                  <a:srgbClr val="3849A2"/>
                </a:solidFill>
                <a:latin typeface="Francois One"/>
                <a:ea typeface="Francois One"/>
                <a:cs typeface="Francois One"/>
                <a:sym typeface="Francois One"/>
              </a:rPr>
              <a:t>Nội Dung</a:t>
            </a:r>
          </a:p>
        </p:txBody>
      </p:sp>
      <p:sp>
        <p:nvSpPr>
          <p:cNvPr name="Freeform 7" id="7"/>
          <p:cNvSpPr/>
          <p:nvPr/>
        </p:nvSpPr>
        <p:spPr>
          <a:xfrm flipH="false" flipV="false" rot="0">
            <a:off x="428328" y="3093148"/>
            <a:ext cx="4703290" cy="6195017"/>
          </a:xfrm>
          <a:custGeom>
            <a:avLst/>
            <a:gdLst/>
            <a:ahLst/>
            <a:cxnLst/>
            <a:rect r="r" b="b" t="t" l="l"/>
            <a:pathLst>
              <a:path h="6195017" w="4703290">
                <a:moveTo>
                  <a:pt x="0" y="0"/>
                </a:moveTo>
                <a:lnTo>
                  <a:pt x="4703290" y="0"/>
                </a:lnTo>
                <a:lnTo>
                  <a:pt x="4703290" y="6195017"/>
                </a:lnTo>
                <a:lnTo>
                  <a:pt x="0" y="6195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428328" y="1666834"/>
            <a:ext cx="4703290" cy="381000"/>
          </a:xfrm>
          <a:prstGeom prst="rect">
            <a:avLst/>
          </a:prstGeom>
        </p:spPr>
        <p:txBody>
          <a:bodyPr anchor="t" rtlCol="false" tIns="0" lIns="0" bIns="0" rIns="0">
            <a:spAutoFit/>
          </a:bodyPr>
          <a:lstStyle/>
          <a:p>
            <a:pPr algn="l">
              <a:lnSpc>
                <a:spcPts val="3000"/>
              </a:lnSpc>
            </a:pPr>
            <a:r>
              <a:rPr lang="en-US" sz="2500" spc="500">
                <a:solidFill>
                  <a:srgbClr val="202020"/>
                </a:solidFill>
                <a:latin typeface="Alata"/>
                <a:ea typeface="Alata"/>
                <a:cs typeface="Alata"/>
                <a:sym typeface="Alata"/>
              </a:rPr>
              <a:t>GIỚI THIỆU KHÁI QUÁT</a:t>
            </a:r>
          </a:p>
        </p:txBody>
      </p:sp>
      <p:sp>
        <p:nvSpPr>
          <p:cNvPr name="AutoShape 9" id="9"/>
          <p:cNvSpPr/>
          <p:nvPr/>
        </p:nvSpPr>
        <p:spPr>
          <a:xfrm rot="0">
            <a:off x="5355374" y="1028700"/>
            <a:ext cx="9525" cy="8229600"/>
          </a:xfrm>
          <a:prstGeom prst="rect">
            <a:avLst/>
          </a:prstGeom>
          <a:solidFill>
            <a:srgbClr val="3D3D3D"/>
          </a:solidFill>
        </p:spPr>
      </p:sp>
      <p:grpSp>
        <p:nvGrpSpPr>
          <p:cNvPr name="Group 10" id="10"/>
          <p:cNvGrpSpPr/>
          <p:nvPr/>
        </p:nvGrpSpPr>
        <p:grpSpPr>
          <a:xfrm rot="0">
            <a:off x="5364899" y="4362287"/>
            <a:ext cx="1944365" cy="1944365"/>
            <a:chOff x="0" y="0"/>
            <a:chExt cx="812800" cy="812800"/>
          </a:xfrm>
        </p:grpSpPr>
        <p:sp>
          <p:nvSpPr>
            <p:cNvPr name="Freeform 11" id="11"/>
            <p:cNvSpPr/>
            <p:nvPr/>
          </p:nvSpPr>
          <p:spPr>
            <a:xfrm flipH="false" flipV="false" rot="0">
              <a:off x="21441" y="21441"/>
              <a:ext cx="769919" cy="769919"/>
            </a:xfrm>
            <a:custGeom>
              <a:avLst/>
              <a:gdLst/>
              <a:ahLst/>
              <a:cxnLst/>
              <a:rect r="r" b="b" t="t" l="l"/>
              <a:pathLst>
                <a:path h="769919" w="769919">
                  <a:moveTo>
                    <a:pt x="421561" y="15161"/>
                  </a:moveTo>
                  <a:lnTo>
                    <a:pt x="754757" y="348357"/>
                  </a:lnTo>
                  <a:cubicBezTo>
                    <a:pt x="764465" y="358065"/>
                    <a:pt x="769918" y="371231"/>
                    <a:pt x="769918" y="384959"/>
                  </a:cubicBezTo>
                  <a:cubicBezTo>
                    <a:pt x="769918" y="398687"/>
                    <a:pt x="764465" y="411853"/>
                    <a:pt x="754757" y="421561"/>
                  </a:cubicBezTo>
                  <a:lnTo>
                    <a:pt x="421561" y="754757"/>
                  </a:lnTo>
                  <a:cubicBezTo>
                    <a:pt x="411853" y="764465"/>
                    <a:pt x="398687" y="769918"/>
                    <a:pt x="384959" y="769918"/>
                  </a:cubicBezTo>
                  <a:cubicBezTo>
                    <a:pt x="371231" y="769918"/>
                    <a:pt x="358065" y="764465"/>
                    <a:pt x="348357" y="754757"/>
                  </a:cubicBezTo>
                  <a:lnTo>
                    <a:pt x="15161" y="421561"/>
                  </a:lnTo>
                  <a:cubicBezTo>
                    <a:pt x="5453" y="411853"/>
                    <a:pt x="0" y="398687"/>
                    <a:pt x="0" y="384959"/>
                  </a:cubicBezTo>
                  <a:cubicBezTo>
                    <a:pt x="0" y="371231"/>
                    <a:pt x="5453" y="358065"/>
                    <a:pt x="15161" y="348357"/>
                  </a:cubicBezTo>
                  <a:lnTo>
                    <a:pt x="348357" y="15161"/>
                  </a:lnTo>
                  <a:cubicBezTo>
                    <a:pt x="358065" y="5453"/>
                    <a:pt x="371231" y="0"/>
                    <a:pt x="384959" y="0"/>
                  </a:cubicBezTo>
                  <a:cubicBezTo>
                    <a:pt x="398687" y="0"/>
                    <a:pt x="411853" y="5453"/>
                    <a:pt x="421561" y="15161"/>
                  </a:cubicBezTo>
                  <a:close/>
                </a:path>
              </a:pathLst>
            </a:custGeom>
            <a:solidFill>
              <a:srgbClr val="3849A2"/>
            </a:solidFill>
          </p:spPr>
        </p:sp>
        <p:sp>
          <p:nvSpPr>
            <p:cNvPr name="TextBox 12" id="12"/>
            <p:cNvSpPr txBox="true"/>
            <p:nvPr/>
          </p:nvSpPr>
          <p:spPr>
            <a:xfrm>
              <a:off x="139700" y="101600"/>
              <a:ext cx="5334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337082" y="6661906"/>
            <a:ext cx="10404012" cy="1824408"/>
            <a:chOff x="0" y="0"/>
            <a:chExt cx="2227806" cy="390660"/>
          </a:xfrm>
        </p:grpSpPr>
        <p:sp>
          <p:nvSpPr>
            <p:cNvPr name="Freeform 14" id="14"/>
            <p:cNvSpPr/>
            <p:nvPr/>
          </p:nvSpPr>
          <p:spPr>
            <a:xfrm flipH="false" flipV="false" rot="0">
              <a:off x="0" y="0"/>
              <a:ext cx="2227806" cy="390660"/>
            </a:xfrm>
            <a:custGeom>
              <a:avLst/>
              <a:gdLst/>
              <a:ahLst/>
              <a:cxnLst/>
              <a:rect r="r" b="b" t="t" l="l"/>
              <a:pathLst>
                <a:path h="390660" w="2227806">
                  <a:moveTo>
                    <a:pt x="0" y="0"/>
                  </a:moveTo>
                  <a:lnTo>
                    <a:pt x="2227806" y="0"/>
                  </a:lnTo>
                  <a:lnTo>
                    <a:pt x="2227806" y="390660"/>
                  </a:lnTo>
                  <a:lnTo>
                    <a:pt x="0" y="390660"/>
                  </a:lnTo>
                  <a:close/>
                </a:path>
              </a:pathLst>
            </a:custGeom>
            <a:solidFill>
              <a:srgbClr val="FFFFFF"/>
            </a:solidFill>
          </p:spPr>
        </p:sp>
        <p:sp>
          <p:nvSpPr>
            <p:cNvPr name="TextBox 15" id="15"/>
            <p:cNvSpPr txBox="true"/>
            <p:nvPr/>
          </p:nvSpPr>
          <p:spPr>
            <a:xfrm>
              <a:off x="0" y="-38100"/>
              <a:ext cx="2227806" cy="42876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5364899" y="6601928"/>
            <a:ext cx="1944365" cy="1944365"/>
            <a:chOff x="0" y="0"/>
            <a:chExt cx="812800" cy="812800"/>
          </a:xfrm>
        </p:grpSpPr>
        <p:sp>
          <p:nvSpPr>
            <p:cNvPr name="Freeform 17" id="17"/>
            <p:cNvSpPr/>
            <p:nvPr/>
          </p:nvSpPr>
          <p:spPr>
            <a:xfrm flipH="false" flipV="false" rot="0">
              <a:off x="21441" y="21441"/>
              <a:ext cx="769919" cy="769919"/>
            </a:xfrm>
            <a:custGeom>
              <a:avLst/>
              <a:gdLst/>
              <a:ahLst/>
              <a:cxnLst/>
              <a:rect r="r" b="b" t="t" l="l"/>
              <a:pathLst>
                <a:path h="769919" w="769919">
                  <a:moveTo>
                    <a:pt x="421561" y="15161"/>
                  </a:moveTo>
                  <a:lnTo>
                    <a:pt x="754757" y="348357"/>
                  </a:lnTo>
                  <a:cubicBezTo>
                    <a:pt x="764465" y="358065"/>
                    <a:pt x="769918" y="371231"/>
                    <a:pt x="769918" y="384959"/>
                  </a:cubicBezTo>
                  <a:cubicBezTo>
                    <a:pt x="769918" y="398687"/>
                    <a:pt x="764465" y="411853"/>
                    <a:pt x="754757" y="421561"/>
                  </a:cubicBezTo>
                  <a:lnTo>
                    <a:pt x="421561" y="754757"/>
                  </a:lnTo>
                  <a:cubicBezTo>
                    <a:pt x="411853" y="764465"/>
                    <a:pt x="398687" y="769918"/>
                    <a:pt x="384959" y="769918"/>
                  </a:cubicBezTo>
                  <a:cubicBezTo>
                    <a:pt x="371231" y="769918"/>
                    <a:pt x="358065" y="764465"/>
                    <a:pt x="348357" y="754757"/>
                  </a:cubicBezTo>
                  <a:lnTo>
                    <a:pt x="15161" y="421561"/>
                  </a:lnTo>
                  <a:cubicBezTo>
                    <a:pt x="5453" y="411853"/>
                    <a:pt x="0" y="398687"/>
                    <a:pt x="0" y="384959"/>
                  </a:cubicBezTo>
                  <a:cubicBezTo>
                    <a:pt x="0" y="371231"/>
                    <a:pt x="5453" y="358065"/>
                    <a:pt x="15161" y="348357"/>
                  </a:cubicBezTo>
                  <a:lnTo>
                    <a:pt x="348357" y="15161"/>
                  </a:lnTo>
                  <a:cubicBezTo>
                    <a:pt x="358065" y="5453"/>
                    <a:pt x="371231" y="0"/>
                    <a:pt x="384959" y="0"/>
                  </a:cubicBezTo>
                  <a:cubicBezTo>
                    <a:pt x="398687" y="0"/>
                    <a:pt x="411853" y="5453"/>
                    <a:pt x="421561" y="15161"/>
                  </a:cubicBezTo>
                  <a:close/>
                </a:path>
              </a:pathLst>
            </a:custGeom>
            <a:solidFill>
              <a:srgbClr val="3849A2"/>
            </a:solidFill>
          </p:spPr>
        </p:sp>
        <p:sp>
          <p:nvSpPr>
            <p:cNvPr name="TextBox 18" id="18"/>
            <p:cNvSpPr txBox="true"/>
            <p:nvPr/>
          </p:nvSpPr>
          <p:spPr>
            <a:xfrm>
              <a:off x="139700" y="101600"/>
              <a:ext cx="533400"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5857659" y="4765814"/>
            <a:ext cx="933282" cy="1135631"/>
          </a:xfrm>
          <a:custGeom>
            <a:avLst/>
            <a:gdLst/>
            <a:ahLst/>
            <a:cxnLst/>
            <a:rect r="r" b="b" t="t" l="l"/>
            <a:pathLst>
              <a:path h="1135631" w="933282">
                <a:moveTo>
                  <a:pt x="0" y="0"/>
                </a:moveTo>
                <a:lnTo>
                  <a:pt x="933282" y="0"/>
                </a:lnTo>
                <a:lnTo>
                  <a:pt x="933282" y="1135631"/>
                </a:lnTo>
                <a:lnTo>
                  <a:pt x="0" y="11356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5875101" y="7011503"/>
            <a:ext cx="923961" cy="915876"/>
          </a:xfrm>
          <a:custGeom>
            <a:avLst/>
            <a:gdLst/>
            <a:ahLst/>
            <a:cxnLst/>
            <a:rect r="r" b="b" t="t" l="l"/>
            <a:pathLst>
              <a:path h="915876" w="923961">
                <a:moveTo>
                  <a:pt x="0" y="0"/>
                </a:moveTo>
                <a:lnTo>
                  <a:pt x="923961" y="0"/>
                </a:lnTo>
                <a:lnTo>
                  <a:pt x="923961" y="915876"/>
                </a:lnTo>
                <a:lnTo>
                  <a:pt x="0" y="9158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p:nvPr/>
        </p:nvGrpSpPr>
        <p:grpSpPr>
          <a:xfrm rot="0">
            <a:off x="5364899" y="2120965"/>
            <a:ext cx="11412944" cy="1961172"/>
            <a:chOff x="0" y="0"/>
            <a:chExt cx="15217259" cy="2614896"/>
          </a:xfrm>
        </p:grpSpPr>
        <p:grpSp>
          <p:nvGrpSpPr>
            <p:cNvPr name="Group 22" id="22"/>
            <p:cNvGrpSpPr/>
            <p:nvPr/>
          </p:nvGrpSpPr>
          <p:grpSpPr>
            <a:xfrm rot="0">
              <a:off x="1345243" y="79972"/>
              <a:ext cx="13872016" cy="2432544"/>
              <a:chOff x="0" y="0"/>
              <a:chExt cx="2227806" cy="390660"/>
            </a:xfrm>
          </p:grpSpPr>
          <p:sp>
            <p:nvSpPr>
              <p:cNvPr name="Freeform 23" id="23"/>
              <p:cNvSpPr/>
              <p:nvPr/>
            </p:nvSpPr>
            <p:spPr>
              <a:xfrm flipH="false" flipV="false" rot="0">
                <a:off x="0" y="0"/>
                <a:ext cx="2227806" cy="390660"/>
              </a:xfrm>
              <a:custGeom>
                <a:avLst/>
                <a:gdLst/>
                <a:ahLst/>
                <a:cxnLst/>
                <a:rect r="r" b="b" t="t" l="l"/>
                <a:pathLst>
                  <a:path h="390660" w="2227806">
                    <a:moveTo>
                      <a:pt x="0" y="0"/>
                    </a:moveTo>
                    <a:lnTo>
                      <a:pt x="2227806" y="0"/>
                    </a:lnTo>
                    <a:lnTo>
                      <a:pt x="2227806" y="390660"/>
                    </a:lnTo>
                    <a:lnTo>
                      <a:pt x="0" y="390660"/>
                    </a:lnTo>
                    <a:close/>
                  </a:path>
                </a:pathLst>
              </a:custGeom>
              <a:solidFill>
                <a:srgbClr val="FFFFFF"/>
              </a:solidFill>
            </p:spPr>
          </p:sp>
          <p:sp>
            <p:nvSpPr>
              <p:cNvPr name="TextBox 24" id="24"/>
              <p:cNvSpPr txBox="true"/>
              <p:nvPr/>
            </p:nvSpPr>
            <p:spPr>
              <a:xfrm>
                <a:off x="0" y="-38100"/>
                <a:ext cx="2227806" cy="42876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0" y="0"/>
              <a:ext cx="2592487" cy="2592487"/>
              <a:chOff x="0" y="0"/>
              <a:chExt cx="812800" cy="812800"/>
            </a:xfrm>
          </p:grpSpPr>
          <p:sp>
            <p:nvSpPr>
              <p:cNvPr name="Freeform 26" id="26"/>
              <p:cNvSpPr/>
              <p:nvPr/>
            </p:nvSpPr>
            <p:spPr>
              <a:xfrm flipH="false" flipV="false" rot="0">
                <a:off x="21441" y="21441"/>
                <a:ext cx="769919" cy="769919"/>
              </a:xfrm>
              <a:custGeom>
                <a:avLst/>
                <a:gdLst/>
                <a:ahLst/>
                <a:cxnLst/>
                <a:rect r="r" b="b" t="t" l="l"/>
                <a:pathLst>
                  <a:path h="769919" w="769919">
                    <a:moveTo>
                      <a:pt x="421561" y="15161"/>
                    </a:moveTo>
                    <a:lnTo>
                      <a:pt x="754757" y="348357"/>
                    </a:lnTo>
                    <a:cubicBezTo>
                      <a:pt x="764465" y="358065"/>
                      <a:pt x="769918" y="371231"/>
                      <a:pt x="769918" y="384959"/>
                    </a:cubicBezTo>
                    <a:cubicBezTo>
                      <a:pt x="769918" y="398687"/>
                      <a:pt x="764465" y="411853"/>
                      <a:pt x="754757" y="421561"/>
                    </a:cubicBezTo>
                    <a:lnTo>
                      <a:pt x="421561" y="754757"/>
                    </a:lnTo>
                    <a:cubicBezTo>
                      <a:pt x="411853" y="764465"/>
                      <a:pt x="398687" y="769918"/>
                      <a:pt x="384959" y="769918"/>
                    </a:cubicBezTo>
                    <a:cubicBezTo>
                      <a:pt x="371231" y="769918"/>
                      <a:pt x="358065" y="764465"/>
                      <a:pt x="348357" y="754757"/>
                    </a:cubicBezTo>
                    <a:lnTo>
                      <a:pt x="15161" y="421561"/>
                    </a:lnTo>
                    <a:cubicBezTo>
                      <a:pt x="5453" y="411853"/>
                      <a:pt x="0" y="398687"/>
                      <a:pt x="0" y="384959"/>
                    </a:cubicBezTo>
                    <a:cubicBezTo>
                      <a:pt x="0" y="371231"/>
                      <a:pt x="5453" y="358065"/>
                      <a:pt x="15161" y="348357"/>
                    </a:cubicBezTo>
                    <a:lnTo>
                      <a:pt x="348357" y="15161"/>
                    </a:lnTo>
                    <a:cubicBezTo>
                      <a:pt x="358065" y="5453"/>
                      <a:pt x="371231" y="0"/>
                      <a:pt x="384959" y="0"/>
                    </a:cubicBezTo>
                    <a:cubicBezTo>
                      <a:pt x="398687" y="0"/>
                      <a:pt x="411853" y="5453"/>
                      <a:pt x="421561" y="15161"/>
                    </a:cubicBezTo>
                    <a:close/>
                  </a:path>
                </a:pathLst>
              </a:custGeom>
              <a:solidFill>
                <a:srgbClr val="3849A2"/>
              </a:solidFill>
            </p:spPr>
          </p:sp>
          <p:sp>
            <p:nvSpPr>
              <p:cNvPr name="TextBox 27" id="27"/>
              <p:cNvSpPr txBox="true"/>
              <p:nvPr/>
            </p:nvSpPr>
            <p:spPr>
              <a:xfrm>
                <a:off x="139700" y="101600"/>
                <a:ext cx="533400" cy="571500"/>
              </a:xfrm>
              <a:prstGeom prst="rect">
                <a:avLst/>
              </a:prstGeom>
            </p:spPr>
            <p:txBody>
              <a:bodyPr anchor="ctr" rtlCol="false" tIns="50800" lIns="50800" bIns="50800" rIns="50800"/>
              <a:lstStyle/>
              <a:p>
                <a:pPr algn="ctr">
                  <a:lnSpc>
                    <a:spcPts val="2659"/>
                  </a:lnSpc>
                  <a:spcBef>
                    <a:spcPct val="0"/>
                  </a:spcBef>
                </a:pPr>
              </a:p>
            </p:txBody>
          </p:sp>
        </p:grpSp>
        <p:sp>
          <p:nvSpPr>
            <p:cNvPr name="Freeform 28" id="28"/>
            <p:cNvSpPr/>
            <p:nvPr/>
          </p:nvSpPr>
          <p:spPr>
            <a:xfrm flipH="false" flipV="false" rot="0">
              <a:off x="762050" y="637834"/>
              <a:ext cx="1034302" cy="1316819"/>
            </a:xfrm>
            <a:custGeom>
              <a:avLst/>
              <a:gdLst/>
              <a:ahLst/>
              <a:cxnLst/>
              <a:rect r="r" b="b" t="t" l="l"/>
              <a:pathLst>
                <a:path h="1316819" w="1034302">
                  <a:moveTo>
                    <a:pt x="0" y="0"/>
                  </a:moveTo>
                  <a:lnTo>
                    <a:pt x="1034302" y="0"/>
                  </a:lnTo>
                  <a:lnTo>
                    <a:pt x="1034302" y="1316819"/>
                  </a:lnTo>
                  <a:lnTo>
                    <a:pt x="0" y="13168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2592487" y="-81953"/>
              <a:ext cx="12266630" cy="2696849"/>
            </a:xfrm>
            <a:prstGeom prst="rect">
              <a:avLst/>
            </a:prstGeom>
          </p:spPr>
          <p:txBody>
            <a:bodyPr anchor="t" rtlCol="false" tIns="0" lIns="0" bIns="0" rIns="0">
              <a:spAutoFit/>
            </a:bodyPr>
            <a:lstStyle/>
            <a:p>
              <a:pPr algn="ctr">
                <a:lnSpc>
                  <a:spcPts val="8399"/>
                </a:lnSpc>
              </a:pPr>
              <a:r>
                <a:rPr lang="en-US" sz="5599">
                  <a:solidFill>
                    <a:srgbClr val="202020"/>
                  </a:solidFill>
                  <a:latin typeface="Francois One"/>
                  <a:ea typeface="Francois One"/>
                  <a:cs typeface="Francois One"/>
                  <a:sym typeface="Francois One"/>
                </a:rPr>
                <a:t>I.Lập kế hoạch bằng OKR và Kaizen</a:t>
              </a:r>
            </a:p>
          </p:txBody>
        </p:sp>
      </p:grpSp>
      <p:sp>
        <p:nvSpPr>
          <p:cNvPr name="TextBox 30" id="30"/>
          <p:cNvSpPr txBox="true"/>
          <p:nvPr/>
        </p:nvSpPr>
        <p:spPr>
          <a:xfrm rot="0">
            <a:off x="7823614" y="6980099"/>
            <a:ext cx="8685622" cy="1024890"/>
          </a:xfrm>
          <a:prstGeom prst="rect">
            <a:avLst/>
          </a:prstGeom>
        </p:spPr>
        <p:txBody>
          <a:bodyPr anchor="t" rtlCol="false" tIns="0" lIns="0" bIns="0" rIns="0">
            <a:spAutoFit/>
          </a:bodyPr>
          <a:lstStyle/>
          <a:p>
            <a:pPr algn="l">
              <a:lnSpc>
                <a:spcPts val="8400"/>
              </a:lnSpc>
            </a:pPr>
            <a:r>
              <a:rPr lang="en-US" sz="5600">
                <a:solidFill>
                  <a:srgbClr val="202020"/>
                </a:solidFill>
                <a:latin typeface="Francois One"/>
                <a:ea typeface="Francois One"/>
                <a:cs typeface="Francois One"/>
                <a:sym typeface="Francois One"/>
              </a:rPr>
              <a:t>III.Lời cảm ơn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sp>
        <p:nvSpPr>
          <p:cNvPr name="Freeform 2" id="2"/>
          <p:cNvSpPr/>
          <p:nvPr/>
        </p:nvSpPr>
        <p:spPr>
          <a:xfrm flipH="false" flipV="false" rot="0">
            <a:off x="7474427" y="5701772"/>
            <a:ext cx="3217003" cy="5346227"/>
          </a:xfrm>
          <a:custGeom>
            <a:avLst/>
            <a:gdLst/>
            <a:ahLst/>
            <a:cxnLst/>
            <a:rect r="r" b="b" t="t" l="l"/>
            <a:pathLst>
              <a:path h="5346227" w="3217003">
                <a:moveTo>
                  <a:pt x="0" y="0"/>
                </a:moveTo>
                <a:lnTo>
                  <a:pt x="3217003" y="0"/>
                </a:lnTo>
                <a:lnTo>
                  <a:pt x="3217003" y="5346227"/>
                </a:lnTo>
                <a:lnTo>
                  <a:pt x="0" y="5346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518085" y="7002013"/>
            <a:ext cx="2806087" cy="4045985"/>
          </a:xfrm>
          <a:custGeom>
            <a:avLst/>
            <a:gdLst/>
            <a:ahLst/>
            <a:cxnLst/>
            <a:rect r="r" b="b" t="t" l="l"/>
            <a:pathLst>
              <a:path h="4045985" w="2806087">
                <a:moveTo>
                  <a:pt x="0" y="0"/>
                </a:moveTo>
                <a:lnTo>
                  <a:pt x="2806087" y="0"/>
                </a:lnTo>
                <a:lnTo>
                  <a:pt x="2806087" y="4045986"/>
                </a:lnTo>
                <a:lnTo>
                  <a:pt x="0" y="4045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841685" y="7002013"/>
            <a:ext cx="2928230" cy="3999398"/>
          </a:xfrm>
          <a:custGeom>
            <a:avLst/>
            <a:gdLst/>
            <a:ahLst/>
            <a:cxnLst/>
            <a:rect r="r" b="b" t="t" l="l"/>
            <a:pathLst>
              <a:path h="3999398" w="2928230">
                <a:moveTo>
                  <a:pt x="0" y="0"/>
                </a:moveTo>
                <a:lnTo>
                  <a:pt x="2928230" y="0"/>
                </a:lnTo>
                <a:lnTo>
                  <a:pt x="2928230" y="3999398"/>
                </a:lnTo>
                <a:lnTo>
                  <a:pt x="0" y="39993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2475007" y="1577006"/>
            <a:ext cx="13215843" cy="2360351"/>
            <a:chOff x="0" y="0"/>
            <a:chExt cx="17621124" cy="3147135"/>
          </a:xfrm>
        </p:grpSpPr>
        <p:grpSp>
          <p:nvGrpSpPr>
            <p:cNvPr name="Group 6" id="6"/>
            <p:cNvGrpSpPr/>
            <p:nvPr/>
          </p:nvGrpSpPr>
          <p:grpSpPr>
            <a:xfrm rot="0">
              <a:off x="1557750" y="105885"/>
              <a:ext cx="16063374" cy="2816812"/>
              <a:chOff x="0" y="0"/>
              <a:chExt cx="2227806" cy="390660"/>
            </a:xfrm>
          </p:grpSpPr>
          <p:sp>
            <p:nvSpPr>
              <p:cNvPr name="Freeform 7" id="7"/>
              <p:cNvSpPr/>
              <p:nvPr/>
            </p:nvSpPr>
            <p:spPr>
              <a:xfrm flipH="false" flipV="false" rot="0">
                <a:off x="0" y="0"/>
                <a:ext cx="2227806" cy="390660"/>
              </a:xfrm>
              <a:custGeom>
                <a:avLst/>
                <a:gdLst/>
                <a:ahLst/>
                <a:cxnLst/>
                <a:rect r="r" b="b" t="t" l="l"/>
                <a:pathLst>
                  <a:path h="390660" w="2227806">
                    <a:moveTo>
                      <a:pt x="0" y="0"/>
                    </a:moveTo>
                    <a:lnTo>
                      <a:pt x="2227806" y="0"/>
                    </a:lnTo>
                    <a:lnTo>
                      <a:pt x="2227806" y="390660"/>
                    </a:lnTo>
                    <a:lnTo>
                      <a:pt x="0" y="390660"/>
                    </a:lnTo>
                    <a:close/>
                  </a:path>
                </a:pathLst>
              </a:custGeom>
              <a:solidFill>
                <a:srgbClr val="FFFFFF"/>
              </a:solidFill>
            </p:spPr>
          </p:sp>
          <p:sp>
            <p:nvSpPr>
              <p:cNvPr name="TextBox 8" id="8"/>
              <p:cNvSpPr txBox="true"/>
              <p:nvPr/>
            </p:nvSpPr>
            <p:spPr>
              <a:xfrm>
                <a:off x="0" y="-47625"/>
                <a:ext cx="2227806" cy="438285"/>
              </a:xfrm>
              <a:prstGeom prst="rect">
                <a:avLst/>
              </a:prstGeom>
            </p:spPr>
            <p:txBody>
              <a:bodyPr anchor="ctr" rtlCol="false" tIns="50800" lIns="50800" bIns="50800" rIns="50800"/>
              <a:lstStyle/>
              <a:p>
                <a:pPr algn="ctr">
                  <a:lnSpc>
                    <a:spcPts val="3219"/>
                  </a:lnSpc>
                </a:pPr>
              </a:p>
            </p:txBody>
          </p:sp>
        </p:grpSp>
        <p:grpSp>
          <p:nvGrpSpPr>
            <p:cNvPr name="Group 9" id="9"/>
            <p:cNvGrpSpPr/>
            <p:nvPr/>
          </p:nvGrpSpPr>
          <p:grpSpPr>
            <a:xfrm rot="0">
              <a:off x="0" y="13280"/>
              <a:ext cx="3002021" cy="3002021"/>
              <a:chOff x="0" y="0"/>
              <a:chExt cx="812800" cy="812800"/>
            </a:xfrm>
          </p:grpSpPr>
          <p:sp>
            <p:nvSpPr>
              <p:cNvPr name="Freeform 10" id="10"/>
              <p:cNvSpPr/>
              <p:nvPr/>
            </p:nvSpPr>
            <p:spPr>
              <a:xfrm flipH="false" flipV="false" rot="0">
                <a:off x="21441" y="21441"/>
                <a:ext cx="769919" cy="769919"/>
              </a:xfrm>
              <a:custGeom>
                <a:avLst/>
                <a:gdLst/>
                <a:ahLst/>
                <a:cxnLst/>
                <a:rect r="r" b="b" t="t" l="l"/>
                <a:pathLst>
                  <a:path h="769919" w="769919">
                    <a:moveTo>
                      <a:pt x="421561" y="15161"/>
                    </a:moveTo>
                    <a:lnTo>
                      <a:pt x="754757" y="348357"/>
                    </a:lnTo>
                    <a:cubicBezTo>
                      <a:pt x="764465" y="358065"/>
                      <a:pt x="769918" y="371231"/>
                      <a:pt x="769918" y="384959"/>
                    </a:cubicBezTo>
                    <a:cubicBezTo>
                      <a:pt x="769918" y="398687"/>
                      <a:pt x="764465" y="411853"/>
                      <a:pt x="754757" y="421561"/>
                    </a:cubicBezTo>
                    <a:lnTo>
                      <a:pt x="421561" y="754757"/>
                    </a:lnTo>
                    <a:cubicBezTo>
                      <a:pt x="411853" y="764465"/>
                      <a:pt x="398687" y="769918"/>
                      <a:pt x="384959" y="769918"/>
                    </a:cubicBezTo>
                    <a:cubicBezTo>
                      <a:pt x="371231" y="769918"/>
                      <a:pt x="358065" y="764465"/>
                      <a:pt x="348357" y="754757"/>
                    </a:cubicBezTo>
                    <a:lnTo>
                      <a:pt x="15161" y="421561"/>
                    </a:lnTo>
                    <a:cubicBezTo>
                      <a:pt x="5453" y="411853"/>
                      <a:pt x="0" y="398687"/>
                      <a:pt x="0" y="384959"/>
                    </a:cubicBezTo>
                    <a:cubicBezTo>
                      <a:pt x="0" y="371231"/>
                      <a:pt x="5453" y="358065"/>
                      <a:pt x="15161" y="348357"/>
                    </a:cubicBezTo>
                    <a:lnTo>
                      <a:pt x="348357" y="15161"/>
                    </a:lnTo>
                    <a:cubicBezTo>
                      <a:pt x="358065" y="5453"/>
                      <a:pt x="371231" y="0"/>
                      <a:pt x="384959" y="0"/>
                    </a:cubicBezTo>
                    <a:cubicBezTo>
                      <a:pt x="398687" y="0"/>
                      <a:pt x="411853" y="5453"/>
                      <a:pt x="421561" y="15161"/>
                    </a:cubicBezTo>
                    <a:close/>
                  </a:path>
                </a:pathLst>
              </a:custGeom>
              <a:solidFill>
                <a:srgbClr val="3849A2"/>
              </a:solidFill>
            </p:spPr>
          </p:sp>
          <p:sp>
            <p:nvSpPr>
              <p:cNvPr name="TextBox 11" id="11"/>
              <p:cNvSpPr txBox="true"/>
              <p:nvPr/>
            </p:nvSpPr>
            <p:spPr>
              <a:xfrm>
                <a:off x="139700" y="92075"/>
                <a:ext cx="533400" cy="581025"/>
              </a:xfrm>
              <a:prstGeom prst="rect">
                <a:avLst/>
              </a:prstGeom>
            </p:spPr>
            <p:txBody>
              <a:bodyPr anchor="ctr" rtlCol="false" tIns="50800" lIns="50800" bIns="50800" rIns="50800"/>
              <a:lstStyle/>
              <a:p>
                <a:pPr algn="ctr">
                  <a:lnSpc>
                    <a:spcPts val="3219"/>
                  </a:lnSpc>
                  <a:spcBef>
                    <a:spcPct val="0"/>
                  </a:spcBef>
                </a:pPr>
              </a:p>
            </p:txBody>
          </p:sp>
        </p:grpSp>
        <p:sp>
          <p:nvSpPr>
            <p:cNvPr name="Freeform 12" id="12"/>
            <p:cNvSpPr/>
            <p:nvPr/>
          </p:nvSpPr>
          <p:spPr>
            <a:xfrm flipH="false" flipV="false" rot="0">
              <a:off x="882431" y="751873"/>
              <a:ext cx="1197690" cy="1524837"/>
            </a:xfrm>
            <a:custGeom>
              <a:avLst/>
              <a:gdLst/>
              <a:ahLst/>
              <a:cxnLst/>
              <a:rect r="r" b="b" t="t" l="l"/>
              <a:pathLst>
                <a:path h="1524837" w="1197690">
                  <a:moveTo>
                    <a:pt x="0" y="0"/>
                  </a:moveTo>
                  <a:lnTo>
                    <a:pt x="1197690" y="0"/>
                  </a:lnTo>
                  <a:lnTo>
                    <a:pt x="1197690" y="1524836"/>
                  </a:lnTo>
                  <a:lnTo>
                    <a:pt x="0" y="15248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3002021" y="-209550"/>
              <a:ext cx="14204385" cy="3356685"/>
            </a:xfrm>
            <a:prstGeom prst="rect">
              <a:avLst/>
            </a:prstGeom>
          </p:spPr>
          <p:txBody>
            <a:bodyPr anchor="t" rtlCol="false" tIns="0" lIns="0" bIns="0" rIns="0">
              <a:spAutoFit/>
            </a:bodyPr>
            <a:lstStyle/>
            <a:p>
              <a:pPr algn="ctr">
                <a:lnSpc>
                  <a:spcPts val="10421"/>
                </a:lnSpc>
              </a:pPr>
              <a:r>
                <a:rPr lang="en-US" sz="6947">
                  <a:solidFill>
                    <a:srgbClr val="202020"/>
                  </a:solidFill>
                  <a:latin typeface="Francois One"/>
                  <a:ea typeface="Francois One"/>
                  <a:cs typeface="Francois One"/>
                  <a:sym typeface="Francois One"/>
                </a:rPr>
                <a:t>I.Lập kế hoạch bằng OKR và Kaizen</a:t>
              </a:r>
            </a:p>
          </p:txBody>
        </p:sp>
      </p:grpSp>
      <p:grpSp>
        <p:nvGrpSpPr>
          <p:cNvPr name="Group 14" id="14"/>
          <p:cNvGrpSpPr/>
          <p:nvPr/>
        </p:nvGrpSpPr>
        <p:grpSpPr>
          <a:xfrm rot="0">
            <a:off x="-2005197" y="0"/>
            <a:ext cx="4010394" cy="4010394"/>
            <a:chOff x="0" y="0"/>
            <a:chExt cx="812800" cy="812800"/>
          </a:xfrm>
        </p:grpSpPr>
        <p:sp>
          <p:nvSpPr>
            <p:cNvPr name="Freeform 15" id="15"/>
            <p:cNvSpPr/>
            <p:nvPr/>
          </p:nvSpPr>
          <p:spPr>
            <a:xfrm flipH="false" flipV="false" rot="0">
              <a:off x="7945" y="7945"/>
              <a:ext cx="796910" cy="796910"/>
            </a:xfrm>
            <a:custGeom>
              <a:avLst/>
              <a:gdLst/>
              <a:ahLst/>
              <a:cxnLst/>
              <a:rect r="r" b="b" t="t" l="l"/>
              <a:pathLst>
                <a:path h="796910" w="796910">
                  <a:moveTo>
                    <a:pt x="416201" y="9801"/>
                  </a:moveTo>
                  <a:lnTo>
                    <a:pt x="787109" y="380709"/>
                  </a:lnTo>
                  <a:cubicBezTo>
                    <a:pt x="796910" y="390510"/>
                    <a:pt x="796910" y="406400"/>
                    <a:pt x="787109" y="416201"/>
                  </a:cubicBezTo>
                  <a:lnTo>
                    <a:pt x="416201" y="787109"/>
                  </a:lnTo>
                  <a:cubicBezTo>
                    <a:pt x="406400" y="796910"/>
                    <a:pt x="390510" y="796910"/>
                    <a:pt x="380709" y="787109"/>
                  </a:cubicBezTo>
                  <a:lnTo>
                    <a:pt x="9801" y="416201"/>
                  </a:lnTo>
                  <a:cubicBezTo>
                    <a:pt x="0" y="406400"/>
                    <a:pt x="0" y="390510"/>
                    <a:pt x="9801" y="380709"/>
                  </a:cubicBezTo>
                  <a:lnTo>
                    <a:pt x="380709" y="9801"/>
                  </a:lnTo>
                  <a:cubicBezTo>
                    <a:pt x="390510" y="0"/>
                    <a:pt x="406400" y="0"/>
                    <a:pt x="416201" y="9801"/>
                  </a:cubicBezTo>
                  <a:close/>
                </a:path>
              </a:pathLst>
            </a:custGeom>
            <a:solidFill>
              <a:srgbClr val="5271FF"/>
            </a:solidFill>
          </p:spPr>
        </p:sp>
        <p:sp>
          <p:nvSpPr>
            <p:cNvPr name="TextBox 16" id="16"/>
            <p:cNvSpPr txBox="true"/>
            <p:nvPr/>
          </p:nvSpPr>
          <p:spPr>
            <a:xfrm>
              <a:off x="139700" y="101600"/>
              <a:ext cx="5334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2797677" y="6614160"/>
            <a:ext cx="4010394" cy="4010394"/>
            <a:chOff x="0" y="0"/>
            <a:chExt cx="812800" cy="812800"/>
          </a:xfrm>
        </p:grpSpPr>
        <p:sp>
          <p:nvSpPr>
            <p:cNvPr name="Freeform 18" id="18"/>
            <p:cNvSpPr/>
            <p:nvPr/>
          </p:nvSpPr>
          <p:spPr>
            <a:xfrm flipH="false" flipV="false" rot="0">
              <a:off x="7945" y="7945"/>
              <a:ext cx="796910" cy="796910"/>
            </a:xfrm>
            <a:custGeom>
              <a:avLst/>
              <a:gdLst/>
              <a:ahLst/>
              <a:cxnLst/>
              <a:rect r="r" b="b" t="t" l="l"/>
              <a:pathLst>
                <a:path h="796910" w="796910">
                  <a:moveTo>
                    <a:pt x="416201" y="9801"/>
                  </a:moveTo>
                  <a:lnTo>
                    <a:pt x="787109" y="380709"/>
                  </a:lnTo>
                  <a:cubicBezTo>
                    <a:pt x="796910" y="390510"/>
                    <a:pt x="796910" y="406400"/>
                    <a:pt x="787109" y="416201"/>
                  </a:cubicBezTo>
                  <a:lnTo>
                    <a:pt x="416201" y="787109"/>
                  </a:lnTo>
                  <a:cubicBezTo>
                    <a:pt x="406400" y="796910"/>
                    <a:pt x="390510" y="796910"/>
                    <a:pt x="380709" y="787109"/>
                  </a:cubicBezTo>
                  <a:lnTo>
                    <a:pt x="9801" y="416201"/>
                  </a:lnTo>
                  <a:cubicBezTo>
                    <a:pt x="0" y="406400"/>
                    <a:pt x="0" y="390510"/>
                    <a:pt x="9801" y="380709"/>
                  </a:cubicBezTo>
                  <a:lnTo>
                    <a:pt x="380709" y="9801"/>
                  </a:lnTo>
                  <a:cubicBezTo>
                    <a:pt x="390510" y="0"/>
                    <a:pt x="406400" y="0"/>
                    <a:pt x="416201" y="9801"/>
                  </a:cubicBezTo>
                  <a:close/>
                </a:path>
              </a:pathLst>
            </a:custGeom>
            <a:solidFill>
              <a:srgbClr val="5E17EB"/>
            </a:solidFill>
          </p:spPr>
        </p:sp>
        <p:sp>
          <p:nvSpPr>
            <p:cNvPr name="TextBox 19" id="19"/>
            <p:cNvSpPr txBox="true"/>
            <p:nvPr/>
          </p:nvSpPr>
          <p:spPr>
            <a:xfrm>
              <a:off x="139700" y="101600"/>
              <a:ext cx="5334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6574983" y="0"/>
            <a:ext cx="3426033" cy="3426033"/>
            <a:chOff x="0" y="0"/>
            <a:chExt cx="812800" cy="812800"/>
          </a:xfrm>
        </p:grpSpPr>
        <p:sp>
          <p:nvSpPr>
            <p:cNvPr name="Freeform 21" id="21"/>
            <p:cNvSpPr/>
            <p:nvPr/>
          </p:nvSpPr>
          <p:spPr>
            <a:xfrm flipH="false" flipV="false" rot="0">
              <a:off x="9300" y="9300"/>
              <a:ext cx="794200" cy="794200"/>
            </a:xfrm>
            <a:custGeom>
              <a:avLst/>
              <a:gdLst/>
              <a:ahLst/>
              <a:cxnLst/>
              <a:rect r="r" b="b" t="t" l="l"/>
              <a:pathLst>
                <a:path h="794200" w="794200">
                  <a:moveTo>
                    <a:pt x="417872" y="11472"/>
                  </a:moveTo>
                  <a:lnTo>
                    <a:pt x="782728" y="376328"/>
                  </a:lnTo>
                  <a:cubicBezTo>
                    <a:pt x="794200" y="387800"/>
                    <a:pt x="794200" y="406400"/>
                    <a:pt x="782728" y="417872"/>
                  </a:cubicBezTo>
                  <a:lnTo>
                    <a:pt x="417872" y="782728"/>
                  </a:lnTo>
                  <a:cubicBezTo>
                    <a:pt x="406400" y="794200"/>
                    <a:pt x="387800" y="794200"/>
                    <a:pt x="376328" y="782728"/>
                  </a:cubicBezTo>
                  <a:lnTo>
                    <a:pt x="11472" y="417872"/>
                  </a:lnTo>
                  <a:cubicBezTo>
                    <a:pt x="0" y="406400"/>
                    <a:pt x="0" y="387800"/>
                    <a:pt x="11472" y="376328"/>
                  </a:cubicBezTo>
                  <a:lnTo>
                    <a:pt x="376328" y="11472"/>
                  </a:lnTo>
                  <a:cubicBezTo>
                    <a:pt x="387800" y="0"/>
                    <a:pt x="406400" y="0"/>
                    <a:pt x="417872" y="11472"/>
                  </a:cubicBezTo>
                  <a:close/>
                </a:path>
              </a:pathLst>
            </a:custGeom>
            <a:solidFill>
              <a:srgbClr val="3849A2"/>
            </a:solidFill>
          </p:spPr>
        </p:sp>
        <p:sp>
          <p:nvSpPr>
            <p:cNvPr name="TextBox 22" id="22"/>
            <p:cNvSpPr txBox="true"/>
            <p:nvPr/>
          </p:nvSpPr>
          <p:spPr>
            <a:xfrm>
              <a:off x="139700" y="101600"/>
              <a:ext cx="533400"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17075090" y="8168640"/>
            <a:ext cx="3426033" cy="3426033"/>
            <a:chOff x="0" y="0"/>
            <a:chExt cx="812800" cy="812800"/>
          </a:xfrm>
        </p:grpSpPr>
        <p:sp>
          <p:nvSpPr>
            <p:cNvPr name="Freeform 24" id="24"/>
            <p:cNvSpPr/>
            <p:nvPr/>
          </p:nvSpPr>
          <p:spPr>
            <a:xfrm flipH="false" flipV="false" rot="0">
              <a:off x="9300" y="9300"/>
              <a:ext cx="794200" cy="794200"/>
            </a:xfrm>
            <a:custGeom>
              <a:avLst/>
              <a:gdLst/>
              <a:ahLst/>
              <a:cxnLst/>
              <a:rect r="r" b="b" t="t" l="l"/>
              <a:pathLst>
                <a:path h="794200" w="794200">
                  <a:moveTo>
                    <a:pt x="417872" y="11472"/>
                  </a:moveTo>
                  <a:lnTo>
                    <a:pt x="782728" y="376328"/>
                  </a:lnTo>
                  <a:cubicBezTo>
                    <a:pt x="794200" y="387800"/>
                    <a:pt x="794200" y="406400"/>
                    <a:pt x="782728" y="417872"/>
                  </a:cubicBezTo>
                  <a:lnTo>
                    <a:pt x="417872" y="782728"/>
                  </a:lnTo>
                  <a:cubicBezTo>
                    <a:pt x="406400" y="794200"/>
                    <a:pt x="387800" y="794200"/>
                    <a:pt x="376328" y="782728"/>
                  </a:cubicBezTo>
                  <a:lnTo>
                    <a:pt x="11472" y="417872"/>
                  </a:lnTo>
                  <a:cubicBezTo>
                    <a:pt x="0" y="406400"/>
                    <a:pt x="0" y="387800"/>
                    <a:pt x="11472" y="376328"/>
                  </a:cubicBezTo>
                  <a:lnTo>
                    <a:pt x="376328" y="11472"/>
                  </a:lnTo>
                  <a:cubicBezTo>
                    <a:pt x="387800" y="0"/>
                    <a:pt x="406400" y="0"/>
                    <a:pt x="417872" y="11472"/>
                  </a:cubicBezTo>
                  <a:close/>
                </a:path>
              </a:pathLst>
            </a:custGeom>
            <a:solidFill>
              <a:srgbClr val="0767B2"/>
            </a:solidFill>
          </p:spPr>
        </p:sp>
        <p:sp>
          <p:nvSpPr>
            <p:cNvPr name="TextBox 25" id="25"/>
            <p:cNvSpPr txBox="true"/>
            <p:nvPr/>
          </p:nvSpPr>
          <p:spPr>
            <a:xfrm>
              <a:off x="139700" y="101600"/>
              <a:ext cx="533400" cy="571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6528560" y="265227"/>
            <a:ext cx="5080745" cy="1285173"/>
            <a:chOff x="0" y="0"/>
            <a:chExt cx="1338139" cy="338482"/>
          </a:xfrm>
        </p:grpSpPr>
        <p:sp>
          <p:nvSpPr>
            <p:cNvPr name="Freeform 3" id="3"/>
            <p:cNvSpPr/>
            <p:nvPr/>
          </p:nvSpPr>
          <p:spPr>
            <a:xfrm flipH="false" flipV="false" rot="0">
              <a:off x="0" y="0"/>
              <a:ext cx="1338139" cy="338482"/>
            </a:xfrm>
            <a:custGeom>
              <a:avLst/>
              <a:gdLst/>
              <a:ahLst/>
              <a:cxnLst/>
              <a:rect r="r" b="b" t="t" l="l"/>
              <a:pathLst>
                <a:path h="338482" w="1338139">
                  <a:moveTo>
                    <a:pt x="56380" y="0"/>
                  </a:moveTo>
                  <a:lnTo>
                    <a:pt x="1281759" y="0"/>
                  </a:lnTo>
                  <a:cubicBezTo>
                    <a:pt x="1312897" y="0"/>
                    <a:pt x="1338139" y="25242"/>
                    <a:pt x="1338139" y="56380"/>
                  </a:cubicBezTo>
                  <a:lnTo>
                    <a:pt x="1338139" y="282102"/>
                  </a:lnTo>
                  <a:cubicBezTo>
                    <a:pt x="1338139" y="297055"/>
                    <a:pt x="1332199" y="311395"/>
                    <a:pt x="1321625" y="321969"/>
                  </a:cubicBezTo>
                  <a:cubicBezTo>
                    <a:pt x="1311052" y="332542"/>
                    <a:pt x="1296712" y="338482"/>
                    <a:pt x="1281759" y="338482"/>
                  </a:cubicBezTo>
                  <a:lnTo>
                    <a:pt x="56380" y="338482"/>
                  </a:lnTo>
                  <a:cubicBezTo>
                    <a:pt x="41427" y="338482"/>
                    <a:pt x="27086" y="332542"/>
                    <a:pt x="16513" y="321969"/>
                  </a:cubicBezTo>
                  <a:cubicBezTo>
                    <a:pt x="5940" y="311395"/>
                    <a:pt x="0" y="297055"/>
                    <a:pt x="0" y="282102"/>
                  </a:cubicBezTo>
                  <a:lnTo>
                    <a:pt x="0" y="56380"/>
                  </a:lnTo>
                  <a:cubicBezTo>
                    <a:pt x="0" y="41427"/>
                    <a:pt x="5940" y="27086"/>
                    <a:pt x="16513" y="16513"/>
                  </a:cubicBezTo>
                  <a:cubicBezTo>
                    <a:pt x="27086" y="5940"/>
                    <a:pt x="41427" y="0"/>
                    <a:pt x="56380" y="0"/>
                  </a:cubicBezTo>
                  <a:close/>
                </a:path>
              </a:pathLst>
            </a:custGeom>
            <a:gradFill rotWithShape="true">
              <a:gsLst>
                <a:gs pos="0">
                  <a:srgbClr val="5DE0E6">
                    <a:alpha val="100000"/>
                  </a:srgbClr>
                </a:gs>
                <a:gs pos="100000">
                  <a:srgbClr val="004AAD">
                    <a:alpha val="100000"/>
                  </a:srgbClr>
                </a:gs>
              </a:gsLst>
              <a:lin ang="0"/>
            </a:gradFill>
            <a:ln cap="rnd">
              <a:noFill/>
              <a:prstDash val="solid"/>
              <a:round/>
            </a:ln>
          </p:spPr>
        </p:sp>
        <p:sp>
          <p:nvSpPr>
            <p:cNvPr name="TextBox 4" id="4"/>
            <p:cNvSpPr txBox="true"/>
            <p:nvPr/>
          </p:nvSpPr>
          <p:spPr>
            <a:xfrm>
              <a:off x="0" y="-38100"/>
              <a:ext cx="1338139" cy="376582"/>
            </a:xfrm>
            <a:prstGeom prst="rect">
              <a:avLst/>
            </a:prstGeom>
          </p:spPr>
          <p:txBody>
            <a:bodyPr anchor="ctr" rtlCol="false" tIns="50800" lIns="50800" bIns="50800" rIns="50800"/>
            <a:lstStyle/>
            <a:p>
              <a:pPr algn="ctr">
                <a:lnSpc>
                  <a:spcPts val="2659"/>
                </a:lnSpc>
              </a:pPr>
            </a:p>
          </p:txBody>
        </p:sp>
      </p:grpSp>
      <p:graphicFrame>
        <p:nvGraphicFramePr>
          <p:cNvPr name="Table 5" id="5"/>
          <p:cNvGraphicFramePr>
            <a:graphicFrameLocks noGrp="true"/>
          </p:cNvGraphicFramePr>
          <p:nvPr/>
        </p:nvGraphicFramePr>
        <p:xfrm>
          <a:off x="1256606" y="2265037"/>
          <a:ext cx="15774789" cy="7548112"/>
        </p:xfrm>
        <a:graphic>
          <a:graphicData uri="http://schemas.openxmlformats.org/drawingml/2006/table">
            <a:tbl>
              <a:tblPr/>
              <a:tblGrid>
                <a:gridCol w="5265968"/>
                <a:gridCol w="2641751"/>
                <a:gridCol w="5391106"/>
                <a:gridCol w="2475964"/>
              </a:tblGrid>
              <a:tr h="890073">
                <a:tc>
                  <a:txBody>
                    <a:bodyPr anchor="t" rtlCol="false"/>
                    <a:lstStyle/>
                    <a:p>
                      <a:pPr algn="ctr">
                        <a:lnSpc>
                          <a:spcPts val="3499"/>
                        </a:lnSpc>
                        <a:defRPr/>
                      </a:pPr>
                      <a:r>
                        <a:rPr lang="en-US" sz="2499">
                          <a:solidFill>
                            <a:srgbClr val="3849A2"/>
                          </a:solidFill>
                          <a:latin typeface="Canva Sans 2 Bold"/>
                          <a:ea typeface="Canva Sans 2 Bold"/>
                          <a:cs typeface="Canva Sans 2 Bold"/>
                          <a:sym typeface="Canva Sans 2 Bold"/>
                        </a:rPr>
                        <a:t>Tên môn</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3849A2"/>
                          </a:solidFill>
                          <a:latin typeface="Canva Sans 2 Bold"/>
                          <a:ea typeface="Canva Sans 2 Bold"/>
                          <a:cs typeface="Canva Sans 2 Bold"/>
                          <a:sym typeface="Canva Sans 2 Bold"/>
                        </a:rPr>
                        <a:t>Điểm</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3849A2"/>
                          </a:solidFill>
                          <a:latin typeface="Canva Sans 2 Bold"/>
                          <a:ea typeface="Canva Sans 2 Bold"/>
                          <a:cs typeface="Canva Sans 2 Bold"/>
                          <a:sym typeface="Canva Sans 2 Bold"/>
                        </a:rPr>
                        <a:t>Tên môn</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3849A2"/>
                          </a:solidFill>
                          <a:latin typeface="Canva Sans 2 Bold"/>
                          <a:ea typeface="Canva Sans 2 Bold"/>
                          <a:cs typeface="Canva Sans 2 Bold"/>
                          <a:sym typeface="Canva Sans 2 Bold"/>
                        </a:rPr>
                        <a:t>Điểm</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890073">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Kỹ năng học tập</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8.0</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Lập trình Game 2D</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6.7</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890073">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Nhập môn lập trình</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9.5</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Thiết kế hình ảnh với Photoshop</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7.5</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890073">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Tiếng Anh 1.1</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7.6</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Lập trình C# 1</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7.3</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890073">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Nhập môn Công nghệ thông tin</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8.1</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Tin học</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8.0</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1317602">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Giáo dục thể chất - Vovinam</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7.9</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Dự án mẫu (Lập trình Game)</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10.0</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890073">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Tiếng Anh 1.2</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6.9</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Lập trình C#2 cho Unity</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7.1</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r h="890073">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Nhập môn lập trình Game</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7.8</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Canva Sans 2"/>
                          <a:ea typeface="Canva Sans 2"/>
                          <a:cs typeface="Canva Sans 2"/>
                          <a:sym typeface="Canva Sans 2"/>
                        </a:rPr>
                        <a:t>Cơ sở dữ liệu cho Game</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c>
                  <a:txBody>
                    <a:bodyPr anchor="t" rtlCol="false"/>
                    <a:lstStyle/>
                    <a:p>
                      <a:pPr algn="ctr">
                        <a:lnSpc>
                          <a:spcPts val="3499"/>
                        </a:lnSpc>
                        <a:defRPr/>
                      </a:pPr>
                      <a:r>
                        <a:rPr lang="en-US" sz="2499">
                          <a:solidFill>
                            <a:srgbClr val="F12711"/>
                          </a:solidFill>
                          <a:latin typeface="Canva Sans 2"/>
                          <a:ea typeface="Canva Sans 2"/>
                          <a:cs typeface="Canva Sans 2"/>
                          <a:sym typeface="Canva Sans 2"/>
                        </a:rPr>
                        <a:t>7.9</a:t>
                      </a:r>
                      <a:endParaRPr lang="en-US" sz="1100"/>
                    </a:p>
                  </a:txBody>
                  <a:tcPr marL="180114" marR="180114" marT="180114" marB="180114" anchor="ctr">
                    <a:lnL cmpd="sng" algn="ctr" cap="flat" w="36023">
                      <a:solidFill>
                        <a:srgbClr val="292828"/>
                      </a:solidFill>
                      <a:prstDash val="solid"/>
                      <a:round/>
                      <a:headEnd type="none" w="med" len="med"/>
                      <a:tailEnd type="none" w="med" len="med"/>
                    </a:lnL>
                    <a:lnR cmpd="sng" algn="ctr" cap="flat" w="36023">
                      <a:solidFill>
                        <a:srgbClr val="292828"/>
                      </a:solidFill>
                      <a:prstDash val="solid"/>
                      <a:round/>
                      <a:headEnd type="none" w="med" len="med"/>
                      <a:tailEnd type="none" w="med" len="med"/>
                    </a:lnR>
                    <a:lnT cmpd="sng" algn="ctr" cap="flat" w="36023">
                      <a:solidFill>
                        <a:srgbClr val="292828"/>
                      </a:solidFill>
                      <a:prstDash val="solid"/>
                      <a:round/>
                      <a:headEnd type="none" w="med" len="med"/>
                      <a:tailEnd type="none" w="med" len="med"/>
                    </a:lnT>
                    <a:lnB cmpd="sng" algn="ctr" cap="flat" w="36023">
                      <a:solidFill>
                        <a:srgbClr val="292828"/>
                      </a:solidFill>
                      <a:prstDash val="solid"/>
                      <a:round/>
                      <a:headEnd type="none" w="med" len="med"/>
                      <a:tailEnd type="none" w="med" len="med"/>
                    </a:lnB>
                  </a:tcPr>
                </a:tc>
              </a:tr>
            </a:tbl>
          </a:graphicData>
        </a:graphic>
      </p:graphicFrame>
      <p:pic>
        <p:nvPicPr>
          <p:cNvPr name="Picture 6" id="6"/>
          <p:cNvPicPr>
            <a:picLocks noChangeAspect="true"/>
          </p:cNvPicPr>
          <p:nvPr/>
        </p:nvPicPr>
        <p:blipFill>
          <a:blip r:embed="rId2"/>
          <a:srcRect l="0" t="0" r="0" b="0"/>
          <a:stretch>
            <a:fillRect/>
          </a:stretch>
        </p:blipFill>
        <p:spPr>
          <a:xfrm flipH="false" flipV="false" rot="0">
            <a:off x="14747633" y="2940793"/>
            <a:ext cx="2132823" cy="1290358"/>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4747633" y="6620744"/>
            <a:ext cx="2434700" cy="1472994"/>
          </a:xfrm>
          <a:prstGeom prst="rect">
            <a:avLst/>
          </a:prstGeom>
        </p:spPr>
      </p:pic>
      <p:sp>
        <p:nvSpPr>
          <p:cNvPr name="TextBox 8" id="8"/>
          <p:cNvSpPr txBox="true"/>
          <p:nvPr/>
        </p:nvSpPr>
        <p:spPr>
          <a:xfrm rot="0">
            <a:off x="8088570" y="367665"/>
            <a:ext cx="2110859"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Francois One"/>
                <a:ea typeface="Francois One"/>
                <a:cs typeface="Francois One"/>
                <a:sym typeface="Francois One"/>
              </a:rPr>
              <a:t>KAIZEN</a:t>
            </a:r>
          </a:p>
        </p:txBody>
      </p:sp>
      <p:sp>
        <p:nvSpPr>
          <p:cNvPr name="TextBox 9" id="9"/>
          <p:cNvSpPr txBox="true"/>
          <p:nvPr/>
        </p:nvSpPr>
        <p:spPr>
          <a:xfrm rot="0">
            <a:off x="1256606" y="1638479"/>
            <a:ext cx="5912621" cy="481331"/>
          </a:xfrm>
          <a:prstGeom prst="rect">
            <a:avLst/>
          </a:prstGeom>
        </p:spPr>
        <p:txBody>
          <a:bodyPr anchor="t" rtlCol="false" tIns="0" lIns="0" bIns="0" rIns="0">
            <a:spAutoFit/>
          </a:bodyPr>
          <a:lstStyle/>
          <a:p>
            <a:pPr algn="l" marL="604515" indent="-302257" lvl="1">
              <a:lnSpc>
                <a:spcPts val="3919"/>
              </a:lnSpc>
              <a:buFont typeface="Arial"/>
              <a:buChar char="•"/>
            </a:pPr>
            <a:r>
              <a:rPr lang="en-US" sz="2799">
                <a:solidFill>
                  <a:srgbClr val="3849A2"/>
                </a:solidFill>
                <a:latin typeface="Francois One"/>
                <a:ea typeface="Francois One"/>
                <a:cs typeface="Francois One"/>
                <a:sym typeface="Francois One"/>
              </a:rPr>
              <a:t>Bảng điểm 2 kỳ đã học</a:t>
            </a:r>
          </a:p>
        </p:txBody>
      </p:sp>
      <p:sp>
        <p:nvSpPr>
          <p:cNvPr name="Freeform 10" id="10"/>
          <p:cNvSpPr/>
          <p:nvPr/>
        </p:nvSpPr>
        <p:spPr>
          <a:xfrm flipH="false" flipV="false" rot="0">
            <a:off x="-1403043" y="7235307"/>
            <a:ext cx="2806087" cy="4045985"/>
          </a:xfrm>
          <a:custGeom>
            <a:avLst/>
            <a:gdLst/>
            <a:ahLst/>
            <a:cxnLst/>
            <a:rect r="r" b="b" t="t" l="l"/>
            <a:pathLst>
              <a:path h="4045985" w="2806087">
                <a:moveTo>
                  <a:pt x="0" y="0"/>
                </a:moveTo>
                <a:lnTo>
                  <a:pt x="2806086" y="0"/>
                </a:lnTo>
                <a:lnTo>
                  <a:pt x="2806086" y="4045986"/>
                </a:lnTo>
                <a:lnTo>
                  <a:pt x="0" y="4045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679498" y="-977485"/>
            <a:ext cx="3217003" cy="5346227"/>
          </a:xfrm>
          <a:custGeom>
            <a:avLst/>
            <a:gdLst/>
            <a:ahLst/>
            <a:cxnLst/>
            <a:rect r="r" b="b" t="t" l="l"/>
            <a:pathLst>
              <a:path h="5346227" w="3217003">
                <a:moveTo>
                  <a:pt x="0" y="0"/>
                </a:moveTo>
                <a:lnTo>
                  <a:pt x="3217004" y="0"/>
                </a:lnTo>
                <a:lnTo>
                  <a:pt x="3217004" y="5346227"/>
                </a:lnTo>
                <a:lnTo>
                  <a:pt x="0" y="53462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6528560" y="265227"/>
            <a:ext cx="5080745" cy="1285173"/>
            <a:chOff x="0" y="0"/>
            <a:chExt cx="1338139" cy="338482"/>
          </a:xfrm>
        </p:grpSpPr>
        <p:sp>
          <p:nvSpPr>
            <p:cNvPr name="Freeform 3" id="3"/>
            <p:cNvSpPr/>
            <p:nvPr/>
          </p:nvSpPr>
          <p:spPr>
            <a:xfrm flipH="false" flipV="false" rot="0">
              <a:off x="0" y="0"/>
              <a:ext cx="1338139" cy="338482"/>
            </a:xfrm>
            <a:custGeom>
              <a:avLst/>
              <a:gdLst/>
              <a:ahLst/>
              <a:cxnLst/>
              <a:rect r="r" b="b" t="t" l="l"/>
              <a:pathLst>
                <a:path h="338482" w="1338139">
                  <a:moveTo>
                    <a:pt x="56380" y="0"/>
                  </a:moveTo>
                  <a:lnTo>
                    <a:pt x="1281759" y="0"/>
                  </a:lnTo>
                  <a:cubicBezTo>
                    <a:pt x="1312897" y="0"/>
                    <a:pt x="1338139" y="25242"/>
                    <a:pt x="1338139" y="56380"/>
                  </a:cubicBezTo>
                  <a:lnTo>
                    <a:pt x="1338139" y="282102"/>
                  </a:lnTo>
                  <a:cubicBezTo>
                    <a:pt x="1338139" y="297055"/>
                    <a:pt x="1332199" y="311395"/>
                    <a:pt x="1321625" y="321969"/>
                  </a:cubicBezTo>
                  <a:cubicBezTo>
                    <a:pt x="1311052" y="332542"/>
                    <a:pt x="1296712" y="338482"/>
                    <a:pt x="1281759" y="338482"/>
                  </a:cubicBezTo>
                  <a:lnTo>
                    <a:pt x="56380" y="338482"/>
                  </a:lnTo>
                  <a:cubicBezTo>
                    <a:pt x="41427" y="338482"/>
                    <a:pt x="27086" y="332542"/>
                    <a:pt x="16513" y="321969"/>
                  </a:cubicBezTo>
                  <a:cubicBezTo>
                    <a:pt x="5940" y="311395"/>
                    <a:pt x="0" y="297055"/>
                    <a:pt x="0" y="282102"/>
                  </a:cubicBezTo>
                  <a:lnTo>
                    <a:pt x="0" y="56380"/>
                  </a:lnTo>
                  <a:cubicBezTo>
                    <a:pt x="0" y="41427"/>
                    <a:pt x="5940" y="27086"/>
                    <a:pt x="16513" y="16513"/>
                  </a:cubicBezTo>
                  <a:cubicBezTo>
                    <a:pt x="27086" y="5940"/>
                    <a:pt x="41427" y="0"/>
                    <a:pt x="56380" y="0"/>
                  </a:cubicBezTo>
                  <a:close/>
                </a:path>
              </a:pathLst>
            </a:custGeom>
            <a:gradFill rotWithShape="true">
              <a:gsLst>
                <a:gs pos="0">
                  <a:srgbClr val="5DE0E6">
                    <a:alpha val="100000"/>
                  </a:srgbClr>
                </a:gs>
                <a:gs pos="100000">
                  <a:srgbClr val="004AAD">
                    <a:alpha val="100000"/>
                  </a:srgbClr>
                </a:gs>
              </a:gsLst>
              <a:lin ang="0"/>
            </a:gradFill>
            <a:ln cap="rnd">
              <a:noFill/>
              <a:prstDash val="solid"/>
              <a:round/>
            </a:ln>
          </p:spPr>
        </p:sp>
        <p:sp>
          <p:nvSpPr>
            <p:cNvPr name="TextBox 4" id="4"/>
            <p:cNvSpPr txBox="true"/>
            <p:nvPr/>
          </p:nvSpPr>
          <p:spPr>
            <a:xfrm>
              <a:off x="0" y="-38100"/>
              <a:ext cx="1338139" cy="37658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088570" y="367665"/>
            <a:ext cx="2110859" cy="962660"/>
          </a:xfrm>
          <a:prstGeom prst="rect">
            <a:avLst/>
          </a:prstGeom>
        </p:spPr>
        <p:txBody>
          <a:bodyPr anchor="t" rtlCol="false" tIns="0" lIns="0" bIns="0" rIns="0">
            <a:spAutoFit/>
          </a:bodyPr>
          <a:lstStyle/>
          <a:p>
            <a:pPr algn="ctr">
              <a:lnSpc>
                <a:spcPts val="7840"/>
              </a:lnSpc>
              <a:spcBef>
                <a:spcPct val="0"/>
              </a:spcBef>
            </a:pPr>
            <a:r>
              <a:rPr lang="en-US" sz="5600">
                <a:solidFill>
                  <a:srgbClr val="FFFFFF"/>
                </a:solidFill>
                <a:latin typeface="Francois One"/>
                <a:ea typeface="Francois One"/>
                <a:cs typeface="Francois One"/>
                <a:sym typeface="Francois One"/>
              </a:rPr>
              <a:t>KAIZEN</a:t>
            </a:r>
          </a:p>
        </p:txBody>
      </p:sp>
      <p:sp>
        <p:nvSpPr>
          <p:cNvPr name="AutoShape 6" id="6"/>
          <p:cNvSpPr/>
          <p:nvPr/>
        </p:nvSpPr>
        <p:spPr>
          <a:xfrm>
            <a:off x="9191625" y="2692547"/>
            <a:ext cx="0" cy="6492240"/>
          </a:xfrm>
          <a:prstGeom prst="line">
            <a:avLst/>
          </a:prstGeom>
          <a:ln cap="flat" w="38100">
            <a:solidFill>
              <a:srgbClr val="3849A2"/>
            </a:solidFill>
            <a:prstDash val="solid"/>
            <a:headEnd type="none" len="sm" w="sm"/>
            <a:tailEnd type="none" len="sm" w="sm"/>
          </a:ln>
        </p:spPr>
      </p:sp>
      <p:sp>
        <p:nvSpPr>
          <p:cNvPr name="TextBox 7" id="7"/>
          <p:cNvSpPr txBox="true"/>
          <p:nvPr/>
        </p:nvSpPr>
        <p:spPr>
          <a:xfrm rot="0">
            <a:off x="12146518" y="2597297"/>
            <a:ext cx="1998940" cy="821055"/>
          </a:xfrm>
          <a:prstGeom prst="rect">
            <a:avLst/>
          </a:prstGeom>
        </p:spPr>
        <p:txBody>
          <a:bodyPr anchor="t" rtlCol="false" tIns="0" lIns="0" bIns="0" rIns="0">
            <a:spAutoFit/>
          </a:bodyPr>
          <a:lstStyle/>
          <a:p>
            <a:pPr algn="ctr">
              <a:lnSpc>
                <a:spcPts val="6719"/>
              </a:lnSpc>
              <a:spcBef>
                <a:spcPct val="0"/>
              </a:spcBef>
            </a:pPr>
            <a:r>
              <a:rPr lang="en-US" sz="4800">
                <a:solidFill>
                  <a:srgbClr val="3849A2"/>
                </a:solidFill>
                <a:latin typeface="Francois One"/>
                <a:ea typeface="Francois One"/>
                <a:cs typeface="Francois One"/>
                <a:sym typeface="Francois One"/>
              </a:rPr>
              <a:t>BÀI HỌC</a:t>
            </a:r>
          </a:p>
        </p:txBody>
      </p:sp>
      <p:sp>
        <p:nvSpPr>
          <p:cNvPr name="TextBox 8" id="8"/>
          <p:cNvSpPr txBox="true"/>
          <p:nvPr/>
        </p:nvSpPr>
        <p:spPr>
          <a:xfrm rot="0">
            <a:off x="2689551" y="2597297"/>
            <a:ext cx="3608308" cy="821055"/>
          </a:xfrm>
          <a:prstGeom prst="rect">
            <a:avLst/>
          </a:prstGeom>
        </p:spPr>
        <p:txBody>
          <a:bodyPr anchor="t" rtlCol="false" tIns="0" lIns="0" bIns="0" rIns="0">
            <a:spAutoFit/>
          </a:bodyPr>
          <a:lstStyle/>
          <a:p>
            <a:pPr algn="ctr">
              <a:lnSpc>
                <a:spcPts val="6719"/>
              </a:lnSpc>
              <a:spcBef>
                <a:spcPct val="0"/>
              </a:spcBef>
            </a:pPr>
            <a:r>
              <a:rPr lang="en-US" sz="4800">
                <a:solidFill>
                  <a:srgbClr val="3849A2"/>
                </a:solidFill>
                <a:latin typeface="Francois One"/>
                <a:ea typeface="Francois One"/>
                <a:cs typeface="Francois One"/>
                <a:sym typeface="Francois One"/>
              </a:rPr>
              <a:t>NGUYÊN NHÂN</a:t>
            </a:r>
          </a:p>
        </p:txBody>
      </p:sp>
      <p:sp>
        <p:nvSpPr>
          <p:cNvPr name="TextBox 9" id="9"/>
          <p:cNvSpPr txBox="true"/>
          <p:nvPr/>
        </p:nvSpPr>
        <p:spPr>
          <a:xfrm rot="0">
            <a:off x="563083" y="3984625"/>
            <a:ext cx="6964085" cy="3905251"/>
          </a:xfrm>
          <a:prstGeom prst="rect">
            <a:avLst/>
          </a:prstGeom>
        </p:spPr>
        <p:txBody>
          <a:bodyPr anchor="t" rtlCol="false" tIns="0" lIns="0" bIns="0" rIns="0">
            <a:spAutoFit/>
          </a:bodyPr>
          <a:lstStyle/>
          <a:p>
            <a:pPr algn="l" marL="755644" indent="-377822" lvl="1">
              <a:lnSpc>
                <a:spcPts val="5249"/>
              </a:lnSpc>
              <a:buFont typeface="Arial"/>
              <a:buChar char="•"/>
            </a:pPr>
            <a:r>
              <a:rPr lang="en-US" sz="3499">
                <a:solidFill>
                  <a:srgbClr val="000000"/>
                </a:solidFill>
                <a:latin typeface="Francois One"/>
                <a:ea typeface="Francois One"/>
                <a:cs typeface="Francois One"/>
                <a:sym typeface="Francois One"/>
              </a:rPr>
              <a:t>Thiếu sự chuẩn bị</a:t>
            </a:r>
          </a:p>
          <a:p>
            <a:pPr algn="l" marL="755644" indent="-377822" lvl="1">
              <a:lnSpc>
                <a:spcPts val="5249"/>
              </a:lnSpc>
              <a:buFont typeface="Arial"/>
              <a:buChar char="•"/>
            </a:pPr>
            <a:r>
              <a:rPr lang="en-US" sz="3499">
                <a:solidFill>
                  <a:srgbClr val="000000"/>
                </a:solidFill>
                <a:latin typeface="Francois One"/>
                <a:ea typeface="Francois One"/>
                <a:cs typeface="Francois One"/>
                <a:sym typeface="Francois One"/>
              </a:rPr>
              <a:t>Lập kế hoạch học tập</a:t>
            </a:r>
          </a:p>
          <a:p>
            <a:pPr algn="l" marL="755644" indent="-377822" lvl="1">
              <a:lnSpc>
                <a:spcPts val="5249"/>
              </a:lnSpc>
              <a:buFont typeface="Arial"/>
              <a:buChar char="•"/>
            </a:pPr>
            <a:r>
              <a:rPr lang="en-US" sz="3499">
                <a:solidFill>
                  <a:srgbClr val="000000"/>
                </a:solidFill>
                <a:latin typeface="Francois One"/>
                <a:ea typeface="Francois One"/>
                <a:cs typeface="Francois One"/>
                <a:sym typeface="Francois One"/>
              </a:rPr>
              <a:t>Kỹ năng tự học</a:t>
            </a:r>
          </a:p>
          <a:p>
            <a:pPr algn="l" marL="755644" indent="-377822" lvl="1">
              <a:lnSpc>
                <a:spcPts val="5249"/>
              </a:lnSpc>
              <a:buFont typeface="Arial"/>
              <a:buChar char="•"/>
            </a:pPr>
            <a:r>
              <a:rPr lang="en-US" sz="3499">
                <a:solidFill>
                  <a:srgbClr val="000000"/>
                </a:solidFill>
                <a:latin typeface="Francois One"/>
                <a:ea typeface="Francois One"/>
                <a:cs typeface="Francois One"/>
                <a:sym typeface="Francois One"/>
              </a:rPr>
              <a:t>Chăm chỉ và kiên trì</a:t>
            </a:r>
          </a:p>
          <a:p>
            <a:pPr algn="l" marL="755644" indent="-377822" lvl="1">
              <a:lnSpc>
                <a:spcPts val="5249"/>
              </a:lnSpc>
              <a:buFont typeface="Arial"/>
              <a:buChar char="•"/>
            </a:pPr>
            <a:r>
              <a:rPr lang="en-US" sz="3499">
                <a:solidFill>
                  <a:srgbClr val="000000"/>
                </a:solidFill>
                <a:latin typeface="Francois One"/>
                <a:ea typeface="Francois One"/>
                <a:cs typeface="Francois One"/>
                <a:sym typeface="Francois One"/>
              </a:rPr>
              <a:t>Sự hỗ trợ từ gia đình và giáo viên</a:t>
            </a:r>
          </a:p>
          <a:p>
            <a:pPr algn="l" marL="755644" indent="-377822" lvl="1">
              <a:lnSpc>
                <a:spcPts val="5249"/>
              </a:lnSpc>
              <a:buFont typeface="Arial"/>
              <a:buChar char="•"/>
            </a:pPr>
            <a:r>
              <a:rPr lang="en-US" sz="3499">
                <a:solidFill>
                  <a:srgbClr val="000000"/>
                </a:solidFill>
                <a:latin typeface="Francois One"/>
                <a:ea typeface="Francois One"/>
                <a:cs typeface="Francois One"/>
                <a:sym typeface="Francois One"/>
              </a:rPr>
              <a:t>Sức khỏe tinh thần và thể chất</a:t>
            </a:r>
          </a:p>
        </p:txBody>
      </p:sp>
      <p:sp>
        <p:nvSpPr>
          <p:cNvPr name="TextBox 10" id="10"/>
          <p:cNvSpPr txBox="true"/>
          <p:nvPr/>
        </p:nvSpPr>
        <p:spPr>
          <a:xfrm rot="0">
            <a:off x="9788664" y="3984625"/>
            <a:ext cx="5463540" cy="3248026"/>
          </a:xfrm>
          <a:prstGeom prst="rect">
            <a:avLst/>
          </a:prstGeom>
        </p:spPr>
        <p:txBody>
          <a:bodyPr anchor="t" rtlCol="false" tIns="0" lIns="0" bIns="0" rIns="0">
            <a:spAutoFit/>
          </a:bodyPr>
          <a:lstStyle/>
          <a:p>
            <a:pPr algn="l" marL="755644" indent="-377822" lvl="1">
              <a:lnSpc>
                <a:spcPts val="5249"/>
              </a:lnSpc>
              <a:buFont typeface="Arial"/>
              <a:buChar char="•"/>
            </a:pPr>
            <a:r>
              <a:rPr lang="en-US" sz="3499">
                <a:solidFill>
                  <a:srgbClr val="000000"/>
                </a:solidFill>
                <a:latin typeface="Francois One"/>
                <a:ea typeface="Francois One"/>
                <a:cs typeface="Francois One"/>
                <a:sym typeface="Francois One"/>
              </a:rPr>
              <a:t>Kỷ luật và tự giác</a:t>
            </a:r>
          </a:p>
          <a:p>
            <a:pPr algn="l" marL="755644" indent="-377822" lvl="1">
              <a:lnSpc>
                <a:spcPts val="5249"/>
              </a:lnSpc>
              <a:buFont typeface="Arial"/>
              <a:buChar char="•"/>
            </a:pPr>
            <a:r>
              <a:rPr lang="en-US" sz="3499">
                <a:solidFill>
                  <a:srgbClr val="000000"/>
                </a:solidFill>
                <a:latin typeface="Francois One"/>
                <a:ea typeface="Francois One"/>
                <a:cs typeface="Francois One"/>
                <a:sym typeface="Francois One"/>
              </a:rPr>
              <a:t>Khả năng quản lý áp lực</a:t>
            </a:r>
          </a:p>
          <a:p>
            <a:pPr algn="l" marL="755644" indent="-377822" lvl="1">
              <a:lnSpc>
                <a:spcPts val="5249"/>
              </a:lnSpc>
              <a:buFont typeface="Arial"/>
              <a:buChar char="•"/>
            </a:pPr>
            <a:r>
              <a:rPr lang="en-US" sz="3499">
                <a:solidFill>
                  <a:srgbClr val="000000"/>
                </a:solidFill>
                <a:latin typeface="Francois One"/>
                <a:ea typeface="Francois One"/>
                <a:cs typeface="Francois One"/>
                <a:sym typeface="Francois One"/>
              </a:rPr>
              <a:t>Tự tin vào bản thân</a:t>
            </a:r>
          </a:p>
          <a:p>
            <a:pPr algn="l" marL="755644" indent="-377822" lvl="1">
              <a:lnSpc>
                <a:spcPts val="5249"/>
              </a:lnSpc>
              <a:buFont typeface="Arial"/>
              <a:buChar char="•"/>
            </a:pPr>
            <a:r>
              <a:rPr lang="en-US" sz="3499">
                <a:solidFill>
                  <a:srgbClr val="000000"/>
                </a:solidFill>
                <a:latin typeface="Francois One"/>
                <a:ea typeface="Francois One"/>
                <a:cs typeface="Francois One"/>
                <a:sym typeface="Francois One"/>
              </a:rPr>
              <a:t>Kỹ năng giải quyết vấn đề</a:t>
            </a:r>
          </a:p>
          <a:p>
            <a:pPr algn="l" marL="755644" indent="-377822" lvl="1">
              <a:lnSpc>
                <a:spcPts val="5249"/>
              </a:lnSpc>
              <a:buFont typeface="Arial"/>
              <a:buChar char="•"/>
            </a:pPr>
            <a:r>
              <a:rPr lang="en-US" sz="3499">
                <a:solidFill>
                  <a:srgbClr val="000000"/>
                </a:solidFill>
                <a:latin typeface="Francois One"/>
                <a:ea typeface="Francois One"/>
                <a:cs typeface="Francois One"/>
                <a:sym typeface="Francois One"/>
              </a:rPr>
              <a:t>Quản lý thời gian</a:t>
            </a:r>
          </a:p>
        </p:txBody>
      </p:sp>
      <p:sp>
        <p:nvSpPr>
          <p:cNvPr name="Freeform 11" id="11"/>
          <p:cNvSpPr/>
          <p:nvPr/>
        </p:nvSpPr>
        <p:spPr>
          <a:xfrm flipH="false" flipV="false" rot="0">
            <a:off x="336791" y="8912646"/>
            <a:ext cx="1029018" cy="978720"/>
          </a:xfrm>
          <a:custGeom>
            <a:avLst/>
            <a:gdLst/>
            <a:ahLst/>
            <a:cxnLst/>
            <a:rect r="r" b="b" t="t" l="l"/>
            <a:pathLst>
              <a:path h="978720" w="1029018">
                <a:moveTo>
                  <a:pt x="0" y="0"/>
                </a:moveTo>
                <a:lnTo>
                  <a:pt x="1029018" y="0"/>
                </a:lnTo>
                <a:lnTo>
                  <a:pt x="1029018" y="978720"/>
                </a:lnTo>
                <a:lnTo>
                  <a:pt x="0" y="978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5677724" y="265227"/>
            <a:ext cx="2117485" cy="2316341"/>
          </a:xfrm>
          <a:custGeom>
            <a:avLst/>
            <a:gdLst/>
            <a:ahLst/>
            <a:cxnLst/>
            <a:rect r="r" b="b" t="t" l="l"/>
            <a:pathLst>
              <a:path h="2316341" w="2117485">
                <a:moveTo>
                  <a:pt x="0" y="0"/>
                </a:moveTo>
                <a:lnTo>
                  <a:pt x="2117485" y="0"/>
                </a:lnTo>
                <a:lnTo>
                  <a:pt x="2117485" y="2316341"/>
                </a:lnTo>
                <a:lnTo>
                  <a:pt x="0" y="23163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006569" y="0"/>
            <a:ext cx="2096465" cy="2214485"/>
          </a:xfrm>
          <a:custGeom>
            <a:avLst/>
            <a:gdLst/>
            <a:ahLst/>
            <a:cxnLst/>
            <a:rect r="r" b="b" t="t" l="l"/>
            <a:pathLst>
              <a:path h="2214485" w="2096465">
                <a:moveTo>
                  <a:pt x="0" y="0"/>
                </a:moveTo>
                <a:lnTo>
                  <a:pt x="2096465" y="0"/>
                </a:lnTo>
                <a:lnTo>
                  <a:pt x="2096465" y="2214485"/>
                </a:lnTo>
                <a:lnTo>
                  <a:pt x="0" y="2214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4197224" y="7667395"/>
            <a:ext cx="1912780" cy="2475363"/>
          </a:xfrm>
          <a:custGeom>
            <a:avLst/>
            <a:gdLst/>
            <a:ahLst/>
            <a:cxnLst/>
            <a:rect r="r" b="b" t="t" l="l"/>
            <a:pathLst>
              <a:path h="2475363" w="1912780">
                <a:moveTo>
                  <a:pt x="0" y="0"/>
                </a:moveTo>
                <a:lnTo>
                  <a:pt x="1912781" y="0"/>
                </a:lnTo>
                <a:lnTo>
                  <a:pt x="1912781" y="2475363"/>
                </a:lnTo>
                <a:lnTo>
                  <a:pt x="0" y="24753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7785933" y="2577054"/>
            <a:ext cx="581087" cy="581087"/>
            <a:chOff x="0" y="0"/>
            <a:chExt cx="774783" cy="774783"/>
          </a:xfrm>
        </p:grpSpPr>
        <p:grpSp>
          <p:nvGrpSpPr>
            <p:cNvPr name="Group 3" id="3"/>
            <p:cNvGrpSpPr/>
            <p:nvPr/>
          </p:nvGrpSpPr>
          <p:grpSpPr>
            <a:xfrm rot="0">
              <a:off x="0" y="0"/>
              <a:ext cx="774783" cy="774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Freeform 6" id="6"/>
            <p:cNvSpPr/>
            <p:nvPr/>
          </p:nvSpPr>
          <p:spPr>
            <a:xfrm flipH="false" flipV="false" rot="0">
              <a:off x="166212" y="149912"/>
              <a:ext cx="442359" cy="482135"/>
            </a:xfrm>
            <a:custGeom>
              <a:avLst/>
              <a:gdLst/>
              <a:ahLst/>
              <a:cxnLst/>
              <a:rect r="r" b="b" t="t" l="l"/>
              <a:pathLst>
                <a:path h="482135" w="442359">
                  <a:moveTo>
                    <a:pt x="0" y="0"/>
                  </a:moveTo>
                  <a:lnTo>
                    <a:pt x="442359" y="0"/>
                  </a:lnTo>
                  <a:lnTo>
                    <a:pt x="442359" y="482135"/>
                  </a:lnTo>
                  <a:lnTo>
                    <a:pt x="0" y="482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7785933" y="3328394"/>
            <a:ext cx="581087" cy="581087"/>
            <a:chOff x="0" y="0"/>
            <a:chExt cx="774783" cy="774783"/>
          </a:xfrm>
        </p:grpSpPr>
        <p:grpSp>
          <p:nvGrpSpPr>
            <p:cNvPr name="Group 8" id="8"/>
            <p:cNvGrpSpPr/>
            <p:nvPr/>
          </p:nvGrpSpPr>
          <p:grpSpPr>
            <a:xfrm rot="0">
              <a:off x="0" y="0"/>
              <a:ext cx="774783" cy="774783"/>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Freeform 11" id="11"/>
            <p:cNvSpPr/>
            <p:nvPr/>
          </p:nvSpPr>
          <p:spPr>
            <a:xfrm flipH="false" flipV="false" rot="0">
              <a:off x="166212" y="149912"/>
              <a:ext cx="442359" cy="482135"/>
            </a:xfrm>
            <a:custGeom>
              <a:avLst/>
              <a:gdLst/>
              <a:ahLst/>
              <a:cxnLst/>
              <a:rect r="r" b="b" t="t" l="l"/>
              <a:pathLst>
                <a:path h="482135" w="442359">
                  <a:moveTo>
                    <a:pt x="0" y="0"/>
                  </a:moveTo>
                  <a:lnTo>
                    <a:pt x="442359" y="0"/>
                  </a:lnTo>
                  <a:lnTo>
                    <a:pt x="442359" y="482135"/>
                  </a:lnTo>
                  <a:lnTo>
                    <a:pt x="0" y="482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2" id="12"/>
          <p:cNvGrpSpPr/>
          <p:nvPr/>
        </p:nvGrpSpPr>
        <p:grpSpPr>
          <a:xfrm rot="0">
            <a:off x="7785933" y="4083652"/>
            <a:ext cx="581087" cy="581087"/>
            <a:chOff x="0" y="0"/>
            <a:chExt cx="774783" cy="774783"/>
          </a:xfrm>
        </p:grpSpPr>
        <p:grpSp>
          <p:nvGrpSpPr>
            <p:cNvPr name="Group 13" id="13"/>
            <p:cNvGrpSpPr/>
            <p:nvPr/>
          </p:nvGrpSpPr>
          <p:grpSpPr>
            <a:xfrm rot="0">
              <a:off x="0" y="0"/>
              <a:ext cx="774783" cy="77478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Freeform 16" id="16"/>
            <p:cNvSpPr/>
            <p:nvPr/>
          </p:nvSpPr>
          <p:spPr>
            <a:xfrm flipH="false" flipV="false" rot="0">
              <a:off x="166212" y="149912"/>
              <a:ext cx="442359" cy="482135"/>
            </a:xfrm>
            <a:custGeom>
              <a:avLst/>
              <a:gdLst/>
              <a:ahLst/>
              <a:cxnLst/>
              <a:rect r="r" b="b" t="t" l="l"/>
              <a:pathLst>
                <a:path h="482135" w="442359">
                  <a:moveTo>
                    <a:pt x="0" y="0"/>
                  </a:moveTo>
                  <a:lnTo>
                    <a:pt x="442359" y="0"/>
                  </a:lnTo>
                  <a:lnTo>
                    <a:pt x="442359" y="482135"/>
                  </a:lnTo>
                  <a:lnTo>
                    <a:pt x="0" y="482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7" id="17"/>
          <p:cNvGrpSpPr/>
          <p:nvPr/>
        </p:nvGrpSpPr>
        <p:grpSpPr>
          <a:xfrm rot="0">
            <a:off x="7785933" y="4838910"/>
            <a:ext cx="581087" cy="581087"/>
            <a:chOff x="0" y="0"/>
            <a:chExt cx="774783" cy="774783"/>
          </a:xfrm>
        </p:grpSpPr>
        <p:grpSp>
          <p:nvGrpSpPr>
            <p:cNvPr name="Group 18" id="18"/>
            <p:cNvGrpSpPr/>
            <p:nvPr/>
          </p:nvGrpSpPr>
          <p:grpSpPr>
            <a:xfrm rot="0">
              <a:off x="0" y="0"/>
              <a:ext cx="774783" cy="77478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Freeform 21" id="21"/>
            <p:cNvSpPr/>
            <p:nvPr/>
          </p:nvSpPr>
          <p:spPr>
            <a:xfrm flipH="false" flipV="false" rot="0">
              <a:off x="166212" y="149912"/>
              <a:ext cx="442359" cy="482135"/>
            </a:xfrm>
            <a:custGeom>
              <a:avLst/>
              <a:gdLst/>
              <a:ahLst/>
              <a:cxnLst/>
              <a:rect r="r" b="b" t="t" l="l"/>
              <a:pathLst>
                <a:path h="482135" w="442359">
                  <a:moveTo>
                    <a:pt x="0" y="0"/>
                  </a:moveTo>
                  <a:lnTo>
                    <a:pt x="442359" y="0"/>
                  </a:lnTo>
                  <a:lnTo>
                    <a:pt x="442359" y="482135"/>
                  </a:lnTo>
                  <a:lnTo>
                    <a:pt x="0" y="482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2" id="22"/>
          <p:cNvSpPr/>
          <p:nvPr/>
        </p:nvSpPr>
        <p:spPr>
          <a:xfrm flipH="false" flipV="false" rot="0">
            <a:off x="1028700" y="2735258"/>
            <a:ext cx="5601522" cy="6302697"/>
          </a:xfrm>
          <a:custGeom>
            <a:avLst/>
            <a:gdLst/>
            <a:ahLst/>
            <a:cxnLst/>
            <a:rect r="r" b="b" t="t" l="l"/>
            <a:pathLst>
              <a:path h="6302697" w="5601522">
                <a:moveTo>
                  <a:pt x="0" y="0"/>
                </a:moveTo>
                <a:lnTo>
                  <a:pt x="5601522" y="0"/>
                </a:lnTo>
                <a:lnTo>
                  <a:pt x="5601522" y="6302697"/>
                </a:lnTo>
                <a:lnTo>
                  <a:pt x="0" y="63026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3103494" y="757779"/>
            <a:ext cx="12081012" cy="857250"/>
          </a:xfrm>
          <a:prstGeom prst="rect">
            <a:avLst/>
          </a:prstGeom>
        </p:spPr>
        <p:txBody>
          <a:bodyPr anchor="t" rtlCol="false" tIns="0" lIns="0" bIns="0" rIns="0">
            <a:spAutoFit/>
          </a:bodyPr>
          <a:lstStyle/>
          <a:p>
            <a:pPr algn="ctr">
              <a:lnSpc>
                <a:spcPts val="6715"/>
              </a:lnSpc>
            </a:pPr>
            <a:r>
              <a:rPr lang="en-US" sz="5596">
                <a:solidFill>
                  <a:srgbClr val="3849A2"/>
                </a:solidFill>
                <a:latin typeface="Francois One"/>
                <a:ea typeface="Francois One"/>
                <a:cs typeface="Francois One"/>
                <a:sym typeface="Francois One"/>
              </a:rPr>
              <a:t>KINH NGHIỆM LÀM VIỆC NHÓM </a:t>
            </a:r>
          </a:p>
        </p:txBody>
      </p:sp>
      <p:sp>
        <p:nvSpPr>
          <p:cNvPr name="TextBox 24" id="24"/>
          <p:cNvSpPr txBox="true"/>
          <p:nvPr/>
        </p:nvSpPr>
        <p:spPr>
          <a:xfrm rot="0">
            <a:off x="8647516" y="2648524"/>
            <a:ext cx="7714481" cy="590550"/>
          </a:xfrm>
          <a:prstGeom prst="rect">
            <a:avLst/>
          </a:prstGeom>
        </p:spPr>
        <p:txBody>
          <a:bodyPr anchor="t" rtlCol="false" tIns="0" lIns="0" bIns="0" rIns="0">
            <a:spAutoFit/>
          </a:bodyPr>
          <a:lstStyle/>
          <a:p>
            <a:pPr algn="l">
              <a:lnSpc>
                <a:spcPts val="4799"/>
              </a:lnSpc>
            </a:pPr>
            <a:r>
              <a:rPr lang="en-US" sz="3999">
                <a:solidFill>
                  <a:srgbClr val="000000"/>
                </a:solidFill>
                <a:latin typeface="Francois One"/>
                <a:ea typeface="Francois One"/>
                <a:cs typeface="Francois One"/>
                <a:sym typeface="Francois One"/>
              </a:rPr>
              <a:t>Đặt mục tiêu rõ ràng</a:t>
            </a:r>
          </a:p>
        </p:txBody>
      </p:sp>
      <p:sp>
        <p:nvSpPr>
          <p:cNvPr name="TextBox 25" id="25"/>
          <p:cNvSpPr txBox="true"/>
          <p:nvPr/>
        </p:nvSpPr>
        <p:spPr>
          <a:xfrm rot="0">
            <a:off x="8647516" y="3372649"/>
            <a:ext cx="9102242" cy="590550"/>
          </a:xfrm>
          <a:prstGeom prst="rect">
            <a:avLst/>
          </a:prstGeom>
        </p:spPr>
        <p:txBody>
          <a:bodyPr anchor="t" rtlCol="false" tIns="0" lIns="0" bIns="0" rIns="0">
            <a:spAutoFit/>
          </a:bodyPr>
          <a:lstStyle/>
          <a:p>
            <a:pPr algn="l">
              <a:lnSpc>
                <a:spcPts val="4799"/>
              </a:lnSpc>
            </a:pPr>
            <a:r>
              <a:rPr lang="en-US" sz="3999">
                <a:solidFill>
                  <a:srgbClr val="000000"/>
                </a:solidFill>
                <a:latin typeface="Francois One"/>
                <a:ea typeface="Francois One"/>
                <a:cs typeface="Francois One"/>
                <a:sym typeface="Francois One"/>
              </a:rPr>
              <a:t>Phân rõ vai trò và trách nhiệm</a:t>
            </a:r>
          </a:p>
        </p:txBody>
      </p:sp>
      <p:sp>
        <p:nvSpPr>
          <p:cNvPr name="TextBox 26" id="26"/>
          <p:cNvSpPr txBox="true"/>
          <p:nvPr/>
        </p:nvSpPr>
        <p:spPr>
          <a:xfrm rot="0">
            <a:off x="8647516" y="4127907"/>
            <a:ext cx="6127073" cy="590550"/>
          </a:xfrm>
          <a:prstGeom prst="rect">
            <a:avLst/>
          </a:prstGeom>
        </p:spPr>
        <p:txBody>
          <a:bodyPr anchor="t" rtlCol="false" tIns="0" lIns="0" bIns="0" rIns="0">
            <a:spAutoFit/>
          </a:bodyPr>
          <a:lstStyle/>
          <a:p>
            <a:pPr algn="l">
              <a:lnSpc>
                <a:spcPts val="4799"/>
              </a:lnSpc>
            </a:pPr>
            <a:r>
              <a:rPr lang="en-US" sz="3999">
                <a:solidFill>
                  <a:srgbClr val="000000"/>
                </a:solidFill>
                <a:latin typeface="Francois One"/>
                <a:ea typeface="Francois One"/>
                <a:cs typeface="Francois One"/>
                <a:sym typeface="Francois One"/>
              </a:rPr>
              <a:t>Xây dựng sự tin cậy</a:t>
            </a:r>
          </a:p>
        </p:txBody>
      </p:sp>
      <p:sp>
        <p:nvSpPr>
          <p:cNvPr name="TextBox 27" id="27"/>
          <p:cNvSpPr txBox="true"/>
          <p:nvPr/>
        </p:nvSpPr>
        <p:spPr>
          <a:xfrm rot="0">
            <a:off x="8647516" y="4883165"/>
            <a:ext cx="6697616" cy="590550"/>
          </a:xfrm>
          <a:prstGeom prst="rect">
            <a:avLst/>
          </a:prstGeom>
        </p:spPr>
        <p:txBody>
          <a:bodyPr anchor="t" rtlCol="false" tIns="0" lIns="0" bIns="0" rIns="0">
            <a:spAutoFit/>
          </a:bodyPr>
          <a:lstStyle/>
          <a:p>
            <a:pPr algn="l">
              <a:lnSpc>
                <a:spcPts val="4799"/>
              </a:lnSpc>
            </a:pPr>
            <a:r>
              <a:rPr lang="en-US" sz="3999">
                <a:solidFill>
                  <a:srgbClr val="000000"/>
                </a:solidFill>
                <a:latin typeface="Francois One"/>
                <a:ea typeface="Francois One"/>
                <a:cs typeface="Francois One"/>
                <a:sym typeface="Francois One"/>
              </a:rPr>
              <a:t>G</a:t>
            </a:r>
            <a:r>
              <a:rPr lang="en-US" sz="3999">
                <a:solidFill>
                  <a:srgbClr val="000000"/>
                </a:solidFill>
                <a:latin typeface="Francois One"/>
                <a:ea typeface="Francois One"/>
                <a:cs typeface="Francois One"/>
                <a:sym typeface="Francois One"/>
              </a:rPr>
              <a:t>iao tiếp thường xuyên</a:t>
            </a:r>
          </a:p>
        </p:txBody>
      </p:sp>
      <p:sp>
        <p:nvSpPr>
          <p:cNvPr name="TextBox 28" id="28"/>
          <p:cNvSpPr txBox="true"/>
          <p:nvPr/>
        </p:nvSpPr>
        <p:spPr>
          <a:xfrm rot="0">
            <a:off x="8647516" y="5638423"/>
            <a:ext cx="8160310" cy="590550"/>
          </a:xfrm>
          <a:prstGeom prst="rect">
            <a:avLst/>
          </a:prstGeom>
        </p:spPr>
        <p:txBody>
          <a:bodyPr anchor="t" rtlCol="false" tIns="0" lIns="0" bIns="0" rIns="0">
            <a:spAutoFit/>
          </a:bodyPr>
          <a:lstStyle/>
          <a:p>
            <a:pPr algn="l">
              <a:lnSpc>
                <a:spcPts val="4799"/>
              </a:lnSpc>
            </a:pPr>
            <a:r>
              <a:rPr lang="en-US" sz="3999">
                <a:solidFill>
                  <a:srgbClr val="000000"/>
                </a:solidFill>
                <a:latin typeface="Francois One"/>
                <a:ea typeface="Francois One"/>
                <a:cs typeface="Francois One"/>
                <a:sym typeface="Francois One"/>
              </a:rPr>
              <a:t>Thúc đẩy và hỗ trợ lẫn nhau</a:t>
            </a:r>
          </a:p>
        </p:txBody>
      </p:sp>
      <p:sp>
        <p:nvSpPr>
          <p:cNvPr name="TextBox 29" id="29"/>
          <p:cNvSpPr txBox="true"/>
          <p:nvPr/>
        </p:nvSpPr>
        <p:spPr>
          <a:xfrm rot="0">
            <a:off x="8647516" y="6393681"/>
            <a:ext cx="8160310" cy="590550"/>
          </a:xfrm>
          <a:prstGeom prst="rect">
            <a:avLst/>
          </a:prstGeom>
        </p:spPr>
        <p:txBody>
          <a:bodyPr anchor="t" rtlCol="false" tIns="0" lIns="0" bIns="0" rIns="0">
            <a:spAutoFit/>
          </a:bodyPr>
          <a:lstStyle/>
          <a:p>
            <a:pPr algn="l">
              <a:lnSpc>
                <a:spcPts val="4799"/>
              </a:lnSpc>
            </a:pPr>
            <a:r>
              <a:rPr lang="en-US" sz="3999">
                <a:solidFill>
                  <a:srgbClr val="000000"/>
                </a:solidFill>
                <a:latin typeface="Francois One"/>
                <a:ea typeface="Francois One"/>
                <a:cs typeface="Francois One"/>
                <a:sym typeface="Francois One"/>
              </a:rPr>
              <a:t>Đánh giá và phản hồi</a:t>
            </a:r>
          </a:p>
        </p:txBody>
      </p:sp>
      <p:sp>
        <p:nvSpPr>
          <p:cNvPr name="TextBox 30" id="30"/>
          <p:cNvSpPr txBox="true"/>
          <p:nvPr/>
        </p:nvSpPr>
        <p:spPr>
          <a:xfrm rot="0">
            <a:off x="8647516" y="7148939"/>
            <a:ext cx="8160310" cy="590550"/>
          </a:xfrm>
          <a:prstGeom prst="rect">
            <a:avLst/>
          </a:prstGeom>
        </p:spPr>
        <p:txBody>
          <a:bodyPr anchor="t" rtlCol="false" tIns="0" lIns="0" bIns="0" rIns="0">
            <a:spAutoFit/>
          </a:bodyPr>
          <a:lstStyle/>
          <a:p>
            <a:pPr algn="l">
              <a:lnSpc>
                <a:spcPts val="4799"/>
              </a:lnSpc>
            </a:pPr>
            <a:r>
              <a:rPr lang="en-US" sz="3999">
                <a:solidFill>
                  <a:srgbClr val="000000"/>
                </a:solidFill>
                <a:latin typeface="Francois One"/>
                <a:ea typeface="Francois One"/>
                <a:cs typeface="Francois One"/>
                <a:sym typeface="Francois One"/>
              </a:rPr>
              <a:t>Linh hoạt và thích nghi</a:t>
            </a:r>
          </a:p>
        </p:txBody>
      </p:sp>
      <p:sp>
        <p:nvSpPr>
          <p:cNvPr name="TextBox 31" id="31"/>
          <p:cNvSpPr txBox="true"/>
          <p:nvPr/>
        </p:nvSpPr>
        <p:spPr>
          <a:xfrm rot="0">
            <a:off x="8647516" y="7904197"/>
            <a:ext cx="8160310" cy="590550"/>
          </a:xfrm>
          <a:prstGeom prst="rect">
            <a:avLst/>
          </a:prstGeom>
        </p:spPr>
        <p:txBody>
          <a:bodyPr anchor="t" rtlCol="false" tIns="0" lIns="0" bIns="0" rIns="0">
            <a:spAutoFit/>
          </a:bodyPr>
          <a:lstStyle/>
          <a:p>
            <a:pPr algn="l">
              <a:lnSpc>
                <a:spcPts val="4799"/>
              </a:lnSpc>
            </a:pPr>
            <a:r>
              <a:rPr lang="en-US" sz="3999">
                <a:solidFill>
                  <a:srgbClr val="000000"/>
                </a:solidFill>
                <a:latin typeface="Francois One"/>
                <a:ea typeface="Francois One"/>
                <a:cs typeface="Francois One"/>
                <a:sym typeface="Francois One"/>
              </a:rPr>
              <a:t>Kỷ luật và cam kết</a:t>
            </a:r>
          </a:p>
        </p:txBody>
      </p:sp>
      <p:grpSp>
        <p:nvGrpSpPr>
          <p:cNvPr name="Group 32" id="32"/>
          <p:cNvGrpSpPr/>
          <p:nvPr/>
        </p:nvGrpSpPr>
        <p:grpSpPr>
          <a:xfrm rot="0">
            <a:off x="7785933" y="5594168"/>
            <a:ext cx="581087" cy="581087"/>
            <a:chOff x="0" y="0"/>
            <a:chExt cx="774783" cy="774783"/>
          </a:xfrm>
        </p:grpSpPr>
        <p:grpSp>
          <p:nvGrpSpPr>
            <p:cNvPr name="Group 33" id="33"/>
            <p:cNvGrpSpPr/>
            <p:nvPr/>
          </p:nvGrpSpPr>
          <p:grpSpPr>
            <a:xfrm rot="0">
              <a:off x="0" y="0"/>
              <a:ext cx="774783" cy="77478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Freeform 36" id="36"/>
            <p:cNvSpPr/>
            <p:nvPr/>
          </p:nvSpPr>
          <p:spPr>
            <a:xfrm flipH="false" flipV="false" rot="0">
              <a:off x="166212" y="149912"/>
              <a:ext cx="442359" cy="482135"/>
            </a:xfrm>
            <a:custGeom>
              <a:avLst/>
              <a:gdLst/>
              <a:ahLst/>
              <a:cxnLst/>
              <a:rect r="r" b="b" t="t" l="l"/>
              <a:pathLst>
                <a:path h="482135" w="442359">
                  <a:moveTo>
                    <a:pt x="0" y="0"/>
                  </a:moveTo>
                  <a:lnTo>
                    <a:pt x="442359" y="0"/>
                  </a:lnTo>
                  <a:lnTo>
                    <a:pt x="442359" y="482135"/>
                  </a:lnTo>
                  <a:lnTo>
                    <a:pt x="0" y="482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37" id="37"/>
          <p:cNvGrpSpPr/>
          <p:nvPr/>
        </p:nvGrpSpPr>
        <p:grpSpPr>
          <a:xfrm rot="0">
            <a:off x="7785933" y="6349426"/>
            <a:ext cx="581087" cy="581087"/>
            <a:chOff x="0" y="0"/>
            <a:chExt cx="774783" cy="774783"/>
          </a:xfrm>
        </p:grpSpPr>
        <p:grpSp>
          <p:nvGrpSpPr>
            <p:cNvPr name="Group 38" id="38"/>
            <p:cNvGrpSpPr/>
            <p:nvPr/>
          </p:nvGrpSpPr>
          <p:grpSpPr>
            <a:xfrm rot="0">
              <a:off x="0" y="0"/>
              <a:ext cx="774783" cy="77478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Freeform 41" id="41"/>
            <p:cNvSpPr/>
            <p:nvPr/>
          </p:nvSpPr>
          <p:spPr>
            <a:xfrm flipH="false" flipV="false" rot="0">
              <a:off x="166212" y="149912"/>
              <a:ext cx="442359" cy="482135"/>
            </a:xfrm>
            <a:custGeom>
              <a:avLst/>
              <a:gdLst/>
              <a:ahLst/>
              <a:cxnLst/>
              <a:rect r="r" b="b" t="t" l="l"/>
              <a:pathLst>
                <a:path h="482135" w="442359">
                  <a:moveTo>
                    <a:pt x="0" y="0"/>
                  </a:moveTo>
                  <a:lnTo>
                    <a:pt x="442359" y="0"/>
                  </a:lnTo>
                  <a:lnTo>
                    <a:pt x="442359" y="482135"/>
                  </a:lnTo>
                  <a:lnTo>
                    <a:pt x="0" y="482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42" id="42"/>
          <p:cNvGrpSpPr/>
          <p:nvPr/>
        </p:nvGrpSpPr>
        <p:grpSpPr>
          <a:xfrm rot="0">
            <a:off x="7785933" y="7104684"/>
            <a:ext cx="581087" cy="581087"/>
            <a:chOff x="0" y="0"/>
            <a:chExt cx="774783" cy="774783"/>
          </a:xfrm>
        </p:grpSpPr>
        <p:grpSp>
          <p:nvGrpSpPr>
            <p:cNvPr name="Group 43" id="43"/>
            <p:cNvGrpSpPr/>
            <p:nvPr/>
          </p:nvGrpSpPr>
          <p:grpSpPr>
            <a:xfrm rot="0">
              <a:off x="0" y="0"/>
              <a:ext cx="774783" cy="774783"/>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Freeform 46" id="46"/>
            <p:cNvSpPr/>
            <p:nvPr/>
          </p:nvSpPr>
          <p:spPr>
            <a:xfrm flipH="false" flipV="false" rot="0">
              <a:off x="166212" y="149912"/>
              <a:ext cx="442359" cy="482135"/>
            </a:xfrm>
            <a:custGeom>
              <a:avLst/>
              <a:gdLst/>
              <a:ahLst/>
              <a:cxnLst/>
              <a:rect r="r" b="b" t="t" l="l"/>
              <a:pathLst>
                <a:path h="482135" w="442359">
                  <a:moveTo>
                    <a:pt x="0" y="0"/>
                  </a:moveTo>
                  <a:lnTo>
                    <a:pt x="442359" y="0"/>
                  </a:lnTo>
                  <a:lnTo>
                    <a:pt x="442359" y="482135"/>
                  </a:lnTo>
                  <a:lnTo>
                    <a:pt x="0" y="482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47" id="47"/>
          <p:cNvGrpSpPr/>
          <p:nvPr/>
        </p:nvGrpSpPr>
        <p:grpSpPr>
          <a:xfrm rot="0">
            <a:off x="7785933" y="7859942"/>
            <a:ext cx="581087" cy="581087"/>
            <a:chOff x="0" y="0"/>
            <a:chExt cx="774783" cy="774783"/>
          </a:xfrm>
        </p:grpSpPr>
        <p:grpSp>
          <p:nvGrpSpPr>
            <p:cNvPr name="Group 48" id="48"/>
            <p:cNvGrpSpPr/>
            <p:nvPr/>
          </p:nvGrpSpPr>
          <p:grpSpPr>
            <a:xfrm rot="0">
              <a:off x="0" y="0"/>
              <a:ext cx="774783" cy="774783"/>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67B2"/>
              </a:solidFill>
            </p:spPr>
          </p:sp>
          <p:sp>
            <p:nvSpPr>
              <p:cNvPr name="TextBox 50" id="50"/>
              <p:cNvSpPr txBox="true"/>
              <p:nvPr/>
            </p:nvSpPr>
            <p:spPr>
              <a:xfrm>
                <a:off x="76200" y="38100"/>
                <a:ext cx="660400" cy="698500"/>
              </a:xfrm>
              <a:prstGeom prst="rect">
                <a:avLst/>
              </a:prstGeom>
            </p:spPr>
            <p:txBody>
              <a:bodyPr anchor="ctr" rtlCol="false" tIns="50800" lIns="50800" bIns="50800" rIns="50800"/>
              <a:lstStyle/>
              <a:p>
                <a:pPr algn="ctr">
                  <a:lnSpc>
                    <a:spcPts val="2660"/>
                  </a:lnSpc>
                </a:pPr>
              </a:p>
            </p:txBody>
          </p:sp>
        </p:grpSp>
        <p:sp>
          <p:nvSpPr>
            <p:cNvPr name="Freeform 51" id="51"/>
            <p:cNvSpPr/>
            <p:nvPr/>
          </p:nvSpPr>
          <p:spPr>
            <a:xfrm flipH="false" flipV="false" rot="0">
              <a:off x="166212" y="149912"/>
              <a:ext cx="442359" cy="482135"/>
            </a:xfrm>
            <a:custGeom>
              <a:avLst/>
              <a:gdLst/>
              <a:ahLst/>
              <a:cxnLst/>
              <a:rect r="r" b="b" t="t" l="l"/>
              <a:pathLst>
                <a:path h="482135" w="442359">
                  <a:moveTo>
                    <a:pt x="0" y="0"/>
                  </a:moveTo>
                  <a:lnTo>
                    <a:pt x="442359" y="0"/>
                  </a:lnTo>
                  <a:lnTo>
                    <a:pt x="442359" y="482135"/>
                  </a:lnTo>
                  <a:lnTo>
                    <a:pt x="0" y="4821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2" id="52"/>
          <p:cNvSpPr/>
          <p:nvPr/>
        </p:nvSpPr>
        <p:spPr>
          <a:xfrm flipH="false" flipV="false" rot="0">
            <a:off x="16237713" y="7395227"/>
            <a:ext cx="2043174" cy="2866373"/>
          </a:xfrm>
          <a:custGeom>
            <a:avLst/>
            <a:gdLst/>
            <a:ahLst/>
            <a:cxnLst/>
            <a:rect r="r" b="b" t="t" l="l"/>
            <a:pathLst>
              <a:path h="2866373" w="2043174">
                <a:moveTo>
                  <a:pt x="0" y="0"/>
                </a:moveTo>
                <a:lnTo>
                  <a:pt x="2043174" y="0"/>
                </a:lnTo>
                <a:lnTo>
                  <a:pt x="2043174" y="2866373"/>
                </a:lnTo>
                <a:lnTo>
                  <a:pt x="0" y="28663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3F1"/>
        </a:solidFill>
      </p:bgPr>
    </p:bg>
    <p:spTree>
      <p:nvGrpSpPr>
        <p:cNvPr id="1" name=""/>
        <p:cNvGrpSpPr/>
        <p:nvPr/>
      </p:nvGrpSpPr>
      <p:grpSpPr>
        <a:xfrm>
          <a:off x="0" y="0"/>
          <a:ext cx="0" cy="0"/>
          <a:chOff x="0" y="0"/>
          <a:chExt cx="0" cy="0"/>
        </a:xfrm>
      </p:grpSpPr>
      <p:grpSp>
        <p:nvGrpSpPr>
          <p:cNvPr name="Group 2" id="2"/>
          <p:cNvGrpSpPr/>
          <p:nvPr/>
        </p:nvGrpSpPr>
        <p:grpSpPr>
          <a:xfrm rot="0">
            <a:off x="4652499" y="386330"/>
            <a:ext cx="8983003" cy="1608084"/>
            <a:chOff x="0" y="0"/>
            <a:chExt cx="2365894" cy="423528"/>
          </a:xfrm>
        </p:grpSpPr>
        <p:sp>
          <p:nvSpPr>
            <p:cNvPr name="Freeform 3" id="3"/>
            <p:cNvSpPr/>
            <p:nvPr/>
          </p:nvSpPr>
          <p:spPr>
            <a:xfrm flipH="false" flipV="false" rot="0">
              <a:off x="0" y="0"/>
              <a:ext cx="2365894" cy="423528"/>
            </a:xfrm>
            <a:custGeom>
              <a:avLst/>
              <a:gdLst/>
              <a:ahLst/>
              <a:cxnLst/>
              <a:rect r="r" b="b" t="t" l="l"/>
              <a:pathLst>
                <a:path h="423528" w="2365894">
                  <a:moveTo>
                    <a:pt x="31888" y="0"/>
                  </a:moveTo>
                  <a:lnTo>
                    <a:pt x="2334006" y="0"/>
                  </a:lnTo>
                  <a:cubicBezTo>
                    <a:pt x="2342463" y="0"/>
                    <a:pt x="2350574" y="3360"/>
                    <a:pt x="2356554" y="9340"/>
                  </a:cubicBezTo>
                  <a:cubicBezTo>
                    <a:pt x="2362534" y="15320"/>
                    <a:pt x="2365894" y="23431"/>
                    <a:pt x="2365894" y="31888"/>
                  </a:cubicBezTo>
                  <a:lnTo>
                    <a:pt x="2365894" y="391640"/>
                  </a:lnTo>
                  <a:cubicBezTo>
                    <a:pt x="2365894" y="400097"/>
                    <a:pt x="2362534" y="408208"/>
                    <a:pt x="2356554" y="414188"/>
                  </a:cubicBezTo>
                  <a:cubicBezTo>
                    <a:pt x="2350574" y="420169"/>
                    <a:pt x="2342463" y="423528"/>
                    <a:pt x="2334006" y="423528"/>
                  </a:cubicBezTo>
                  <a:lnTo>
                    <a:pt x="31888" y="423528"/>
                  </a:lnTo>
                  <a:cubicBezTo>
                    <a:pt x="23431" y="423528"/>
                    <a:pt x="15320" y="420169"/>
                    <a:pt x="9340" y="414188"/>
                  </a:cubicBezTo>
                  <a:cubicBezTo>
                    <a:pt x="3360" y="408208"/>
                    <a:pt x="0" y="400097"/>
                    <a:pt x="0" y="391640"/>
                  </a:cubicBezTo>
                  <a:lnTo>
                    <a:pt x="0" y="31888"/>
                  </a:lnTo>
                  <a:cubicBezTo>
                    <a:pt x="0" y="23431"/>
                    <a:pt x="3360" y="15320"/>
                    <a:pt x="9340" y="9340"/>
                  </a:cubicBezTo>
                  <a:cubicBezTo>
                    <a:pt x="15320" y="3360"/>
                    <a:pt x="23431" y="0"/>
                    <a:pt x="31888" y="0"/>
                  </a:cubicBezTo>
                  <a:close/>
                </a:path>
              </a:pathLst>
            </a:custGeom>
            <a:gradFill rotWithShape="true">
              <a:gsLst>
                <a:gs pos="0">
                  <a:srgbClr val="5DE0E6">
                    <a:alpha val="100000"/>
                  </a:srgbClr>
                </a:gs>
                <a:gs pos="100000">
                  <a:srgbClr val="004AAD">
                    <a:alpha val="100000"/>
                  </a:srgbClr>
                </a:gs>
              </a:gsLst>
              <a:lin ang="0"/>
            </a:gradFill>
            <a:ln cap="rnd">
              <a:noFill/>
              <a:prstDash val="solid"/>
              <a:round/>
            </a:ln>
          </p:spPr>
        </p:sp>
        <p:sp>
          <p:nvSpPr>
            <p:cNvPr name="TextBox 4" id="4"/>
            <p:cNvSpPr txBox="true"/>
            <p:nvPr/>
          </p:nvSpPr>
          <p:spPr>
            <a:xfrm>
              <a:off x="0" y="-95250"/>
              <a:ext cx="2365894" cy="518778"/>
            </a:xfrm>
            <a:prstGeom prst="rect">
              <a:avLst/>
            </a:prstGeom>
          </p:spPr>
          <p:txBody>
            <a:bodyPr anchor="ctr" rtlCol="false" tIns="50800" lIns="50800" bIns="50800" rIns="50800"/>
            <a:lstStyle/>
            <a:p>
              <a:pPr algn="ctr">
                <a:lnSpc>
                  <a:spcPts val="7699"/>
                </a:lnSpc>
              </a:pPr>
              <a:r>
                <a:rPr lang="en-US" sz="5499">
                  <a:solidFill>
                    <a:srgbClr val="000000"/>
                  </a:solidFill>
                  <a:latin typeface="Francois One"/>
                  <a:ea typeface="Francois One"/>
                  <a:cs typeface="Francois One"/>
                  <a:sym typeface="Francois One"/>
                </a:rPr>
                <a:t>Ảnh hưởng tích cực</a:t>
              </a:r>
            </a:p>
          </p:txBody>
        </p:sp>
      </p:grpSp>
      <p:grpSp>
        <p:nvGrpSpPr>
          <p:cNvPr name="Group 5" id="5"/>
          <p:cNvGrpSpPr>
            <a:grpSpLocks noChangeAspect="true"/>
          </p:cNvGrpSpPr>
          <p:nvPr/>
        </p:nvGrpSpPr>
        <p:grpSpPr>
          <a:xfrm rot="0">
            <a:off x="489883" y="2985530"/>
            <a:ext cx="4970319" cy="4970319"/>
            <a:chOff x="0" y="0"/>
            <a:chExt cx="19050000" cy="19050000"/>
          </a:xfrm>
        </p:grpSpPr>
        <p:sp>
          <p:nvSpPr>
            <p:cNvPr name="Freeform 6" id="6"/>
            <p:cNvSpPr/>
            <p:nvPr/>
          </p:nvSpPr>
          <p:spPr>
            <a:xfrm flipH="false" flipV="false" rot="0">
              <a:off x="348882" y="766744"/>
              <a:ext cx="18352235" cy="17516512"/>
            </a:xfrm>
            <a:custGeom>
              <a:avLst/>
              <a:gdLst/>
              <a:ahLst/>
              <a:cxnLst/>
              <a:rect r="r" b="b" t="t" l="l"/>
              <a:pathLst>
                <a:path h="17516512" w="18352235">
                  <a:moveTo>
                    <a:pt x="9176118" y="14013"/>
                  </a:moveTo>
                  <a:cubicBezTo>
                    <a:pt x="6042785" y="0"/>
                    <a:pt x="3141451" y="1663572"/>
                    <a:pt x="1570726" y="4374807"/>
                  </a:cubicBezTo>
                  <a:cubicBezTo>
                    <a:pt x="0" y="7086041"/>
                    <a:pt x="0" y="10430470"/>
                    <a:pt x="1570726" y="13141705"/>
                  </a:cubicBezTo>
                  <a:cubicBezTo>
                    <a:pt x="3141451" y="15852939"/>
                    <a:pt x="6042785" y="17516512"/>
                    <a:pt x="9176118" y="17502499"/>
                  </a:cubicBezTo>
                  <a:cubicBezTo>
                    <a:pt x="12309451" y="17516512"/>
                    <a:pt x="15210784" y="15852939"/>
                    <a:pt x="16781510" y="13141705"/>
                  </a:cubicBezTo>
                  <a:cubicBezTo>
                    <a:pt x="18352235" y="10430470"/>
                    <a:pt x="18352235" y="7086041"/>
                    <a:pt x="16781510" y="4374807"/>
                  </a:cubicBezTo>
                  <a:cubicBezTo>
                    <a:pt x="15210784" y="1663572"/>
                    <a:pt x="12309451" y="0"/>
                    <a:pt x="9176118" y="14013"/>
                  </a:cubicBezTo>
                  <a:close/>
                </a:path>
              </a:pathLst>
            </a:custGeom>
            <a:blipFill>
              <a:blip r:embed="rId2"/>
              <a:stretch>
                <a:fillRect l="-43869" t="0" r="-16595" b="0"/>
              </a:stretch>
            </a:blipFill>
          </p:spPr>
        </p:sp>
        <p:sp>
          <p:nvSpPr>
            <p:cNvPr name="Freeform 7" id="7"/>
            <p:cNvSpPr/>
            <p:nvPr/>
          </p:nvSpPr>
          <p:spPr>
            <a:xfrm flipH="false" flipV="false" rot="0">
              <a:off x="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3"/>
              <a:stretch>
                <a:fillRect l="0" t="0" r="0" b="0"/>
              </a:stretch>
            </a:blipFill>
          </p:spPr>
        </p:sp>
      </p:grpSp>
      <p:grpSp>
        <p:nvGrpSpPr>
          <p:cNvPr name="Group 8" id="8"/>
          <p:cNvGrpSpPr>
            <a:grpSpLocks noChangeAspect="true"/>
          </p:cNvGrpSpPr>
          <p:nvPr/>
        </p:nvGrpSpPr>
        <p:grpSpPr>
          <a:xfrm rot="0">
            <a:off x="11123752" y="2985530"/>
            <a:ext cx="7003491" cy="5159238"/>
            <a:chOff x="0" y="0"/>
            <a:chExt cx="19050000" cy="14033500"/>
          </a:xfrm>
        </p:grpSpPr>
        <p:sp>
          <p:nvSpPr>
            <p:cNvPr name="Freeform 9" id="9"/>
            <p:cNvSpPr/>
            <p:nvPr/>
          </p:nvSpPr>
          <p:spPr>
            <a:xfrm flipH="false" flipV="false" rot="0">
              <a:off x="1169582" y="1014439"/>
              <a:ext cx="16710835" cy="12004622"/>
            </a:xfrm>
            <a:custGeom>
              <a:avLst/>
              <a:gdLst/>
              <a:ahLst/>
              <a:cxnLst/>
              <a:rect r="r" b="b" t="t" l="l"/>
              <a:pathLst>
                <a:path h="12004622" w="16710835">
                  <a:moveTo>
                    <a:pt x="0" y="0"/>
                  </a:moveTo>
                  <a:lnTo>
                    <a:pt x="16710835" y="0"/>
                  </a:lnTo>
                  <a:lnTo>
                    <a:pt x="16710835" y="12004622"/>
                  </a:lnTo>
                  <a:lnTo>
                    <a:pt x="0" y="12004622"/>
                  </a:lnTo>
                  <a:close/>
                </a:path>
              </a:pathLst>
            </a:custGeom>
            <a:blipFill>
              <a:blip r:embed="rId4"/>
              <a:stretch>
                <a:fillRect l="0" t="-2201" r="0" b="-2201"/>
              </a:stretch>
            </a:blipFill>
          </p:spPr>
        </p:sp>
        <p:sp>
          <p:nvSpPr>
            <p:cNvPr name="Freeform 10" id="10"/>
            <p:cNvSpPr/>
            <p:nvPr/>
          </p:nvSpPr>
          <p:spPr>
            <a:xfrm flipH="false" flipV="false" rot="0">
              <a:off x="0" y="0"/>
              <a:ext cx="19050000" cy="14033500"/>
            </a:xfrm>
            <a:custGeom>
              <a:avLst/>
              <a:gdLst/>
              <a:ahLst/>
              <a:cxnLst/>
              <a:rect r="r" b="b" t="t" l="l"/>
              <a:pathLst>
                <a:path h="14033500" w="19050000">
                  <a:moveTo>
                    <a:pt x="0" y="0"/>
                  </a:moveTo>
                  <a:lnTo>
                    <a:pt x="19050000" y="0"/>
                  </a:lnTo>
                  <a:lnTo>
                    <a:pt x="19050000" y="14033500"/>
                  </a:lnTo>
                  <a:lnTo>
                    <a:pt x="0" y="14033500"/>
                  </a:lnTo>
                  <a:close/>
                </a:path>
              </a:pathLst>
            </a:custGeom>
            <a:blipFill>
              <a:blip r:embed="rId5"/>
              <a:stretch>
                <a:fillRect l="0" t="-226" r="0" b="-226"/>
              </a:stretch>
            </a:blipFill>
          </p:spPr>
        </p:sp>
      </p:grpSp>
      <p:grpSp>
        <p:nvGrpSpPr>
          <p:cNvPr name="Group 11" id="11"/>
          <p:cNvGrpSpPr>
            <a:grpSpLocks noChangeAspect="true"/>
          </p:cNvGrpSpPr>
          <p:nvPr/>
        </p:nvGrpSpPr>
        <p:grpSpPr>
          <a:xfrm rot="0">
            <a:off x="6320862" y="3537984"/>
            <a:ext cx="4442290" cy="4054330"/>
            <a:chOff x="0" y="0"/>
            <a:chExt cx="19050000" cy="17386300"/>
          </a:xfrm>
        </p:grpSpPr>
        <p:sp>
          <p:nvSpPr>
            <p:cNvPr name="Freeform 12" id="12"/>
            <p:cNvSpPr/>
            <p:nvPr/>
          </p:nvSpPr>
          <p:spPr>
            <a:xfrm flipH="false" flipV="false" rot="0">
              <a:off x="416229" y="-1181057"/>
              <a:ext cx="18217543" cy="17650402"/>
            </a:xfrm>
            <a:custGeom>
              <a:avLst/>
              <a:gdLst/>
              <a:ahLst/>
              <a:cxnLst/>
              <a:rect r="r" b="b" t="t" l="l"/>
              <a:pathLst>
                <a:path h="17650402" w="18217543">
                  <a:moveTo>
                    <a:pt x="9108771" y="17650402"/>
                  </a:moveTo>
                  <a:cubicBezTo>
                    <a:pt x="9108771" y="17650402"/>
                    <a:pt x="788866" y="13410732"/>
                    <a:pt x="369115" y="6274952"/>
                  </a:cubicBezTo>
                  <a:cubicBezTo>
                    <a:pt x="0" y="0"/>
                    <a:pt x="9108771" y="2046910"/>
                    <a:pt x="9108771" y="5805170"/>
                  </a:cubicBezTo>
                  <a:cubicBezTo>
                    <a:pt x="9108771" y="2046910"/>
                    <a:pt x="18217542" y="0"/>
                    <a:pt x="17848427" y="6274953"/>
                  </a:cubicBezTo>
                  <a:cubicBezTo>
                    <a:pt x="17428676" y="13410733"/>
                    <a:pt x="9108771" y="17650402"/>
                    <a:pt x="9108771" y="17650402"/>
                  </a:cubicBezTo>
                  <a:close/>
                </a:path>
              </a:pathLst>
            </a:custGeom>
            <a:blipFill>
              <a:blip r:embed="rId6"/>
              <a:stretch>
                <a:fillRect l="0" t="-83463" r="0" b="-18627"/>
              </a:stretch>
            </a:blipFill>
          </p:spPr>
        </p:sp>
        <p:sp>
          <p:nvSpPr>
            <p:cNvPr name="Freeform 13" id="13"/>
            <p:cNvSpPr/>
            <p:nvPr/>
          </p:nvSpPr>
          <p:spPr>
            <a:xfrm flipH="false" flipV="false" rot="0">
              <a:off x="0" y="56303"/>
              <a:ext cx="19050000" cy="17273694"/>
            </a:xfrm>
            <a:custGeom>
              <a:avLst/>
              <a:gdLst/>
              <a:ahLst/>
              <a:cxnLst/>
              <a:rect r="r" b="b" t="t" l="l"/>
              <a:pathLst>
                <a:path h="17273694" w="19050000">
                  <a:moveTo>
                    <a:pt x="0" y="0"/>
                  </a:moveTo>
                  <a:lnTo>
                    <a:pt x="19050000" y="0"/>
                  </a:lnTo>
                  <a:lnTo>
                    <a:pt x="19050000" y="17273693"/>
                  </a:lnTo>
                  <a:lnTo>
                    <a:pt x="0" y="17273693"/>
                  </a:lnTo>
                  <a:close/>
                </a:path>
              </a:pathLst>
            </a:custGeom>
            <a:blipFill>
              <a:blip r:embed="rId7"/>
              <a:stretch>
                <a:fillRect l="0" t="-316" r="0" b="-316"/>
              </a:stretch>
            </a:blipFill>
          </p:spPr>
        </p:sp>
      </p:grpSp>
      <p:sp>
        <p:nvSpPr>
          <p:cNvPr name="TextBox 14" id="14"/>
          <p:cNvSpPr txBox="true"/>
          <p:nvPr/>
        </p:nvSpPr>
        <p:spPr>
          <a:xfrm rot="0">
            <a:off x="5460202" y="8184095"/>
            <a:ext cx="7052405" cy="1450985"/>
          </a:xfrm>
          <a:prstGeom prst="rect">
            <a:avLst/>
          </a:prstGeom>
        </p:spPr>
        <p:txBody>
          <a:bodyPr anchor="t" rtlCol="false" tIns="0" lIns="0" bIns="0" rIns="0">
            <a:spAutoFit/>
          </a:bodyPr>
          <a:lstStyle/>
          <a:p>
            <a:pPr algn="ctr">
              <a:lnSpc>
                <a:spcPts val="11899"/>
              </a:lnSpc>
              <a:spcBef>
                <a:spcPct val="0"/>
              </a:spcBef>
            </a:pPr>
            <a:r>
              <a:rPr lang="en-US" sz="8499">
                <a:solidFill>
                  <a:srgbClr val="3849A2"/>
                </a:solidFill>
                <a:latin typeface="Francois One"/>
                <a:ea typeface="Francois One"/>
                <a:cs typeface="Francois One"/>
                <a:sym typeface="Francois One"/>
              </a:rPr>
              <a:t>Đi về quê</a:t>
            </a:r>
          </a:p>
        </p:txBody>
      </p:sp>
      <p:sp>
        <p:nvSpPr>
          <p:cNvPr name="Freeform 15" id="15"/>
          <p:cNvSpPr/>
          <p:nvPr/>
        </p:nvSpPr>
        <p:spPr>
          <a:xfrm flipH="false" flipV="false" rot="0">
            <a:off x="0" y="6844829"/>
            <a:ext cx="2613315" cy="3442171"/>
          </a:xfrm>
          <a:custGeom>
            <a:avLst/>
            <a:gdLst/>
            <a:ahLst/>
            <a:cxnLst/>
            <a:rect r="r" b="b" t="t" l="l"/>
            <a:pathLst>
              <a:path h="3442171" w="2613315">
                <a:moveTo>
                  <a:pt x="0" y="0"/>
                </a:moveTo>
                <a:lnTo>
                  <a:pt x="2613315" y="0"/>
                </a:lnTo>
                <a:lnTo>
                  <a:pt x="2613315" y="3442171"/>
                </a:lnTo>
                <a:lnTo>
                  <a:pt x="0" y="34421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5869896" y="153726"/>
            <a:ext cx="2418104" cy="2358581"/>
          </a:xfrm>
          <a:custGeom>
            <a:avLst/>
            <a:gdLst/>
            <a:ahLst/>
            <a:cxnLst/>
            <a:rect r="r" b="b" t="t" l="l"/>
            <a:pathLst>
              <a:path h="2358581" w="2418104">
                <a:moveTo>
                  <a:pt x="0" y="0"/>
                </a:moveTo>
                <a:lnTo>
                  <a:pt x="2418104" y="0"/>
                </a:lnTo>
                <a:lnTo>
                  <a:pt x="2418104" y="2358581"/>
                </a:lnTo>
                <a:lnTo>
                  <a:pt x="0" y="23585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DAGM_38vcf4</dc:identifier>
  <dcterms:modified xsi:type="dcterms:W3CDTF">2011-08-01T06:04:30Z</dcterms:modified>
  <cp:revision>1</cp:revision>
  <dc:title>Bài thi cuối môn</dc:title>
</cp:coreProperties>
</file>